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69" r:id="rId3"/>
    <p:sldId id="259" r:id="rId4"/>
    <p:sldId id="263" r:id="rId5"/>
    <p:sldId id="266" r:id="rId6"/>
    <p:sldId id="267" r:id="rId7"/>
    <p:sldId id="268" r:id="rId8"/>
  </p:sldIdLst>
  <p:sldSz cx="10693400" cy="7561263"/>
  <p:notesSz cx="6858000" cy="9144000"/>
  <p:defaultTextStyle>
    <a:defPPr>
      <a:defRPr lang="ru-RU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CDE5"/>
    <a:srgbClr val="005AA9"/>
    <a:srgbClr val="8D8C90"/>
    <a:srgbClr val="504F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5" d="100"/>
          <a:sy n="75" d="100"/>
        </p:scale>
        <p:origin x="-1428" y="-186"/>
      </p:cViewPr>
      <p:guideLst>
        <p:guide orient="horz" pos="2382"/>
        <p:guide orient="horz" pos="1116"/>
        <p:guide orient="horz" pos="348"/>
        <p:guide orient="horz" pos="4470"/>
        <p:guide pos="3368"/>
        <p:guide pos="828"/>
        <p:guide pos="1824"/>
        <p:guide pos="6011"/>
        <p:guide pos="6456"/>
        <p:guide pos="6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4DBFFF-2DEB-4BDD-83C5-364FE39C6016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EA9C184-9251-428C-9B32-E0F68DE7ED4A}">
      <dgm:prSet phldrT="[Текст]" custT="1"/>
      <dgm:spPr/>
      <dgm:t>
        <a:bodyPr/>
        <a:lstStyle/>
        <a:p>
          <a:r>
            <a:rPr lang="ru-RU" sz="2000" dirty="0" smtClean="0"/>
            <a:t>Стоимость добытого полезного ископаемого</a:t>
          </a:r>
          <a:endParaRPr lang="ru-RU" sz="2000" dirty="0"/>
        </a:p>
      </dgm:t>
    </dgm:pt>
    <dgm:pt modelId="{509B6A43-934A-4191-8C48-16E7050A70A4}" type="parTrans" cxnId="{BA9DD685-CDA8-40A1-B7B9-E22D3BB892F4}">
      <dgm:prSet/>
      <dgm:spPr/>
      <dgm:t>
        <a:bodyPr/>
        <a:lstStyle/>
        <a:p>
          <a:endParaRPr lang="ru-RU"/>
        </a:p>
      </dgm:t>
    </dgm:pt>
    <dgm:pt modelId="{9D7295E4-87AC-42BD-9491-69FEC1181B77}" type="sibTrans" cxnId="{BA9DD685-CDA8-40A1-B7B9-E22D3BB892F4}">
      <dgm:prSet/>
      <dgm:spPr/>
      <dgm:t>
        <a:bodyPr/>
        <a:lstStyle/>
        <a:p>
          <a:endParaRPr lang="ru-RU"/>
        </a:p>
      </dgm:t>
    </dgm:pt>
    <dgm:pt modelId="{C026437E-6333-4A46-9418-BF0E51256145}">
      <dgm:prSet phldrT="[Текст]" custT="1"/>
      <dgm:spPr/>
      <dgm:t>
        <a:bodyPr/>
        <a:lstStyle/>
        <a:p>
          <a:r>
            <a:rPr lang="ru-RU" sz="2000" dirty="0" smtClean="0"/>
            <a:t>Прямые расходы</a:t>
          </a:r>
          <a:endParaRPr lang="ru-RU" sz="2000" dirty="0"/>
        </a:p>
      </dgm:t>
    </dgm:pt>
    <dgm:pt modelId="{25A49F7F-22B0-4FF7-B47B-F2140FF59494}" type="parTrans" cxnId="{60B233A8-4D30-47DC-875F-823CF18160C9}">
      <dgm:prSet/>
      <dgm:spPr/>
      <dgm:t>
        <a:bodyPr/>
        <a:lstStyle/>
        <a:p>
          <a:endParaRPr lang="ru-RU"/>
        </a:p>
      </dgm:t>
    </dgm:pt>
    <dgm:pt modelId="{0EA53512-8DED-4400-9F5D-9D92A4CFB1B6}" type="sibTrans" cxnId="{60B233A8-4D30-47DC-875F-823CF18160C9}">
      <dgm:prSet/>
      <dgm:spPr/>
      <dgm:t>
        <a:bodyPr/>
        <a:lstStyle/>
        <a:p>
          <a:endParaRPr lang="ru-RU"/>
        </a:p>
      </dgm:t>
    </dgm:pt>
    <dgm:pt modelId="{79BB5EDA-4465-491D-A9E6-B79366209CF3}">
      <dgm:prSet phldrT="[Текст]" custT="1"/>
      <dgm:spPr/>
      <dgm:t>
        <a:bodyPr/>
        <a:lstStyle/>
        <a:p>
          <a:r>
            <a:rPr lang="ru-RU" sz="2000" dirty="0" smtClean="0"/>
            <a:t>Косвенные расходы</a:t>
          </a:r>
          <a:endParaRPr lang="ru-RU" sz="2000" dirty="0"/>
        </a:p>
      </dgm:t>
    </dgm:pt>
    <dgm:pt modelId="{2F75218C-F92D-4F79-A621-B2E56550C424}" type="parTrans" cxnId="{F284DE5A-7FA6-4A71-BFD8-1E9905405CFD}">
      <dgm:prSet/>
      <dgm:spPr/>
      <dgm:t>
        <a:bodyPr/>
        <a:lstStyle/>
        <a:p>
          <a:endParaRPr lang="ru-RU"/>
        </a:p>
      </dgm:t>
    </dgm:pt>
    <dgm:pt modelId="{97646085-DFB0-4026-8745-6E121B941A13}" type="sibTrans" cxnId="{F284DE5A-7FA6-4A71-BFD8-1E9905405CFD}">
      <dgm:prSet/>
      <dgm:spPr/>
      <dgm:t>
        <a:bodyPr/>
        <a:lstStyle/>
        <a:p>
          <a:endParaRPr lang="ru-RU"/>
        </a:p>
      </dgm:t>
    </dgm:pt>
    <dgm:pt modelId="{F04A91DF-D60D-4B24-9123-C46DE7EDA5A2}" type="pres">
      <dgm:prSet presAssocID="{6B4DBFFF-2DEB-4BDD-83C5-364FE39C601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3B8E0A4-C92E-4E95-BC94-FF8A441A0C79}" type="pres">
      <dgm:prSet presAssocID="{5EA9C184-9251-428C-9B32-E0F68DE7ED4A}" presName="root" presStyleCnt="0"/>
      <dgm:spPr/>
    </dgm:pt>
    <dgm:pt modelId="{EC2D748A-885E-4631-9AE6-7095BB0C5A8E}" type="pres">
      <dgm:prSet presAssocID="{5EA9C184-9251-428C-9B32-E0F68DE7ED4A}" presName="rootComposite" presStyleCnt="0"/>
      <dgm:spPr/>
    </dgm:pt>
    <dgm:pt modelId="{89A1BB04-4C07-4E48-91FC-C063F545340C}" type="pres">
      <dgm:prSet presAssocID="{5EA9C184-9251-428C-9B32-E0F68DE7ED4A}" presName="rootText" presStyleLbl="node1" presStyleIdx="0" presStyleCnt="1"/>
      <dgm:spPr/>
      <dgm:t>
        <a:bodyPr/>
        <a:lstStyle/>
        <a:p>
          <a:endParaRPr lang="ru-RU"/>
        </a:p>
      </dgm:t>
    </dgm:pt>
    <dgm:pt modelId="{529B162F-1987-43A1-A651-7E80E62FD6C2}" type="pres">
      <dgm:prSet presAssocID="{5EA9C184-9251-428C-9B32-E0F68DE7ED4A}" presName="rootConnector" presStyleLbl="node1" presStyleIdx="0" presStyleCnt="1"/>
      <dgm:spPr/>
      <dgm:t>
        <a:bodyPr/>
        <a:lstStyle/>
        <a:p>
          <a:endParaRPr lang="ru-RU"/>
        </a:p>
      </dgm:t>
    </dgm:pt>
    <dgm:pt modelId="{68316C2E-2DE7-46CC-909B-67041219AF54}" type="pres">
      <dgm:prSet presAssocID="{5EA9C184-9251-428C-9B32-E0F68DE7ED4A}" presName="childShape" presStyleCnt="0"/>
      <dgm:spPr/>
    </dgm:pt>
    <dgm:pt modelId="{06F997DC-8741-42E8-9456-8047F1472FD6}" type="pres">
      <dgm:prSet presAssocID="{25A49F7F-22B0-4FF7-B47B-F2140FF59494}" presName="Name13" presStyleLbl="parChTrans1D2" presStyleIdx="0" presStyleCnt="2"/>
      <dgm:spPr/>
      <dgm:t>
        <a:bodyPr/>
        <a:lstStyle/>
        <a:p>
          <a:endParaRPr lang="ru-RU"/>
        </a:p>
      </dgm:t>
    </dgm:pt>
    <dgm:pt modelId="{1EFD5EE1-1794-403A-B886-99838882643F}" type="pres">
      <dgm:prSet presAssocID="{C026437E-6333-4A46-9418-BF0E51256145}" presName="childText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7FD273-2BA9-4833-9BF5-8DD4A98CFD23}" type="pres">
      <dgm:prSet presAssocID="{2F75218C-F92D-4F79-A621-B2E56550C424}" presName="Name13" presStyleLbl="parChTrans1D2" presStyleIdx="1" presStyleCnt="2"/>
      <dgm:spPr/>
      <dgm:t>
        <a:bodyPr/>
        <a:lstStyle/>
        <a:p>
          <a:endParaRPr lang="ru-RU"/>
        </a:p>
      </dgm:t>
    </dgm:pt>
    <dgm:pt modelId="{995471D5-7373-447E-9A3C-4D0109342A97}" type="pres">
      <dgm:prSet presAssocID="{79BB5EDA-4465-491D-A9E6-B79366209CF3}" presName="childText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284DE5A-7FA6-4A71-BFD8-1E9905405CFD}" srcId="{5EA9C184-9251-428C-9B32-E0F68DE7ED4A}" destId="{79BB5EDA-4465-491D-A9E6-B79366209CF3}" srcOrd="1" destOrd="0" parTransId="{2F75218C-F92D-4F79-A621-B2E56550C424}" sibTransId="{97646085-DFB0-4026-8745-6E121B941A13}"/>
    <dgm:cxn modelId="{B578B98B-8C36-4BE1-BC04-76837FF5D110}" type="presOf" srcId="{C026437E-6333-4A46-9418-BF0E51256145}" destId="{1EFD5EE1-1794-403A-B886-99838882643F}" srcOrd="0" destOrd="0" presId="urn:microsoft.com/office/officeart/2005/8/layout/hierarchy3"/>
    <dgm:cxn modelId="{BA9DD685-CDA8-40A1-B7B9-E22D3BB892F4}" srcId="{6B4DBFFF-2DEB-4BDD-83C5-364FE39C6016}" destId="{5EA9C184-9251-428C-9B32-E0F68DE7ED4A}" srcOrd="0" destOrd="0" parTransId="{509B6A43-934A-4191-8C48-16E7050A70A4}" sibTransId="{9D7295E4-87AC-42BD-9491-69FEC1181B77}"/>
    <dgm:cxn modelId="{60B233A8-4D30-47DC-875F-823CF18160C9}" srcId="{5EA9C184-9251-428C-9B32-E0F68DE7ED4A}" destId="{C026437E-6333-4A46-9418-BF0E51256145}" srcOrd="0" destOrd="0" parTransId="{25A49F7F-22B0-4FF7-B47B-F2140FF59494}" sibTransId="{0EA53512-8DED-4400-9F5D-9D92A4CFB1B6}"/>
    <dgm:cxn modelId="{BAA9DCE7-3C4F-4189-A104-D8095D723B29}" type="presOf" srcId="{2F75218C-F92D-4F79-A621-B2E56550C424}" destId="{697FD273-2BA9-4833-9BF5-8DD4A98CFD23}" srcOrd="0" destOrd="0" presId="urn:microsoft.com/office/officeart/2005/8/layout/hierarchy3"/>
    <dgm:cxn modelId="{A3B4E061-FE31-451E-9B65-245DBC52875E}" type="presOf" srcId="{5EA9C184-9251-428C-9B32-E0F68DE7ED4A}" destId="{529B162F-1987-43A1-A651-7E80E62FD6C2}" srcOrd="1" destOrd="0" presId="urn:microsoft.com/office/officeart/2005/8/layout/hierarchy3"/>
    <dgm:cxn modelId="{7339CF32-609D-470A-BF67-2E7B3ECDB3E2}" type="presOf" srcId="{5EA9C184-9251-428C-9B32-E0F68DE7ED4A}" destId="{89A1BB04-4C07-4E48-91FC-C063F545340C}" srcOrd="0" destOrd="0" presId="urn:microsoft.com/office/officeart/2005/8/layout/hierarchy3"/>
    <dgm:cxn modelId="{5F07C118-B080-45AD-865E-C180DADABFE7}" type="presOf" srcId="{25A49F7F-22B0-4FF7-B47B-F2140FF59494}" destId="{06F997DC-8741-42E8-9456-8047F1472FD6}" srcOrd="0" destOrd="0" presId="urn:microsoft.com/office/officeart/2005/8/layout/hierarchy3"/>
    <dgm:cxn modelId="{F84D0757-D420-4C04-841A-745F9F302E0D}" type="presOf" srcId="{6B4DBFFF-2DEB-4BDD-83C5-364FE39C6016}" destId="{F04A91DF-D60D-4B24-9123-C46DE7EDA5A2}" srcOrd="0" destOrd="0" presId="urn:microsoft.com/office/officeart/2005/8/layout/hierarchy3"/>
    <dgm:cxn modelId="{5A60FD6A-F241-4079-BBE3-9009C002700E}" type="presOf" srcId="{79BB5EDA-4465-491D-A9E6-B79366209CF3}" destId="{995471D5-7373-447E-9A3C-4D0109342A97}" srcOrd="0" destOrd="0" presId="urn:microsoft.com/office/officeart/2005/8/layout/hierarchy3"/>
    <dgm:cxn modelId="{E79699A5-2ABE-4D59-B2A3-33E952B21D53}" type="presParOf" srcId="{F04A91DF-D60D-4B24-9123-C46DE7EDA5A2}" destId="{33B8E0A4-C92E-4E95-BC94-FF8A441A0C79}" srcOrd="0" destOrd="0" presId="urn:microsoft.com/office/officeart/2005/8/layout/hierarchy3"/>
    <dgm:cxn modelId="{C44A0E97-2429-4D6F-BBAD-FAE69F7C09C2}" type="presParOf" srcId="{33B8E0A4-C92E-4E95-BC94-FF8A441A0C79}" destId="{EC2D748A-885E-4631-9AE6-7095BB0C5A8E}" srcOrd="0" destOrd="0" presId="urn:microsoft.com/office/officeart/2005/8/layout/hierarchy3"/>
    <dgm:cxn modelId="{7B5CBD56-C797-4EB6-AE78-BE5BDAC45992}" type="presParOf" srcId="{EC2D748A-885E-4631-9AE6-7095BB0C5A8E}" destId="{89A1BB04-4C07-4E48-91FC-C063F545340C}" srcOrd="0" destOrd="0" presId="urn:microsoft.com/office/officeart/2005/8/layout/hierarchy3"/>
    <dgm:cxn modelId="{F0615945-BFDD-41F5-8797-22FA8DEFA6A0}" type="presParOf" srcId="{EC2D748A-885E-4631-9AE6-7095BB0C5A8E}" destId="{529B162F-1987-43A1-A651-7E80E62FD6C2}" srcOrd="1" destOrd="0" presId="urn:microsoft.com/office/officeart/2005/8/layout/hierarchy3"/>
    <dgm:cxn modelId="{950C1B69-ED80-4B54-B530-7A256C459B59}" type="presParOf" srcId="{33B8E0A4-C92E-4E95-BC94-FF8A441A0C79}" destId="{68316C2E-2DE7-46CC-909B-67041219AF54}" srcOrd="1" destOrd="0" presId="urn:microsoft.com/office/officeart/2005/8/layout/hierarchy3"/>
    <dgm:cxn modelId="{653A1F93-F0D0-4CEA-BA2C-E4FC415FF464}" type="presParOf" srcId="{68316C2E-2DE7-46CC-909B-67041219AF54}" destId="{06F997DC-8741-42E8-9456-8047F1472FD6}" srcOrd="0" destOrd="0" presId="urn:microsoft.com/office/officeart/2005/8/layout/hierarchy3"/>
    <dgm:cxn modelId="{74AA9126-F88A-4189-A598-A0B891F0FB99}" type="presParOf" srcId="{68316C2E-2DE7-46CC-909B-67041219AF54}" destId="{1EFD5EE1-1794-403A-B886-99838882643F}" srcOrd="1" destOrd="0" presId="urn:microsoft.com/office/officeart/2005/8/layout/hierarchy3"/>
    <dgm:cxn modelId="{8FDDE011-0BF7-43D5-AD0A-650F5284438E}" type="presParOf" srcId="{68316C2E-2DE7-46CC-909B-67041219AF54}" destId="{697FD273-2BA9-4833-9BF5-8DD4A98CFD23}" srcOrd="2" destOrd="0" presId="urn:microsoft.com/office/officeart/2005/8/layout/hierarchy3"/>
    <dgm:cxn modelId="{F0B49086-1F6A-4791-8794-639B579E6EAF}" type="presParOf" srcId="{68316C2E-2DE7-46CC-909B-67041219AF54}" destId="{995471D5-7373-447E-9A3C-4D0109342A97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422F09B-C090-419E-AEF8-26A9E9D53542}" type="doc">
      <dgm:prSet loTypeId="urn:microsoft.com/office/officeart/2005/8/layout/equation1" loCatId="process" qsTypeId="urn:microsoft.com/office/officeart/2005/8/quickstyle/simple1" qsCatId="simple" csTypeId="urn:microsoft.com/office/officeart/2005/8/colors/accent1_2" csCatId="accent1" phldr="1"/>
      <dgm:spPr/>
    </dgm:pt>
    <dgm:pt modelId="{84D812F5-9B01-43AB-8FA2-21331D690C5D}">
      <dgm:prSet phldrT="[Текст]" custT="1"/>
      <dgm:spPr/>
      <dgm:t>
        <a:bodyPr/>
        <a:lstStyle/>
        <a:p>
          <a:r>
            <a:rPr lang="ru-RU" sz="1200" b="1" dirty="0" smtClean="0"/>
            <a:t>Прямые расходы</a:t>
          </a:r>
          <a:endParaRPr lang="ru-RU" sz="1200" b="1" dirty="0"/>
        </a:p>
      </dgm:t>
    </dgm:pt>
    <dgm:pt modelId="{9E755A0D-02AE-4897-A36B-356C547E4F5E}" type="parTrans" cxnId="{BFD6D885-96F3-4CA0-B395-3C06BB0E22B4}">
      <dgm:prSet/>
      <dgm:spPr/>
      <dgm:t>
        <a:bodyPr/>
        <a:lstStyle/>
        <a:p>
          <a:endParaRPr lang="ru-RU"/>
        </a:p>
      </dgm:t>
    </dgm:pt>
    <dgm:pt modelId="{6D94993C-4839-4433-96EB-789806D3C1D5}" type="sibTrans" cxnId="{BFD6D885-96F3-4CA0-B395-3C06BB0E22B4}">
      <dgm:prSet/>
      <dgm:spPr>
        <a:solidFill>
          <a:srgbClr val="B9CDE5"/>
        </a:solidFill>
      </dgm:spPr>
      <dgm:t>
        <a:bodyPr/>
        <a:lstStyle/>
        <a:p>
          <a:endParaRPr lang="ru-RU" dirty="0"/>
        </a:p>
      </dgm:t>
    </dgm:pt>
    <dgm:pt modelId="{758FA102-4026-496B-823A-72DDF5AF651A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200" b="1" i="1" dirty="0" smtClean="0"/>
            <a:t>Остаток НЗП на начало налогового периода</a:t>
          </a:r>
          <a:endParaRPr lang="ru-RU" sz="1200" dirty="0"/>
        </a:p>
      </dgm:t>
    </dgm:pt>
    <dgm:pt modelId="{D9E2D7AF-6C97-47C7-A554-10B8649AF003}" type="parTrans" cxnId="{1A0E8E93-9B1D-4385-93D4-BBE52A8832F5}">
      <dgm:prSet/>
      <dgm:spPr/>
      <dgm:t>
        <a:bodyPr/>
        <a:lstStyle/>
        <a:p>
          <a:endParaRPr lang="ru-RU"/>
        </a:p>
      </dgm:t>
    </dgm:pt>
    <dgm:pt modelId="{8968CED7-4928-45C8-BE77-D4F55BBAC02C}" type="sibTrans" cxnId="{1A0E8E93-9B1D-4385-93D4-BBE52A8832F5}">
      <dgm:prSet/>
      <dgm:spPr>
        <a:solidFill>
          <a:srgbClr val="B9CDE5"/>
        </a:solidFill>
      </dgm:spPr>
      <dgm:t>
        <a:bodyPr/>
        <a:lstStyle/>
        <a:p>
          <a:endParaRPr lang="ru-RU" dirty="0"/>
        </a:p>
      </dgm:t>
    </dgm:pt>
    <dgm:pt modelId="{8B27B9F2-B747-4061-BFE2-3AD845C05E79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200" b="1" i="1" dirty="0" smtClean="0"/>
            <a:t>ПР по ДПИ, произведенные в налоговом периоде</a:t>
          </a:r>
          <a:endParaRPr lang="ru-RU" sz="1200" dirty="0"/>
        </a:p>
      </dgm:t>
    </dgm:pt>
    <dgm:pt modelId="{45648EB9-5A4D-4978-BF10-67C76F9C8019}" type="parTrans" cxnId="{453194BD-D1BA-4C78-91B7-5DB994708C2A}">
      <dgm:prSet/>
      <dgm:spPr/>
      <dgm:t>
        <a:bodyPr/>
        <a:lstStyle/>
        <a:p>
          <a:endParaRPr lang="ru-RU"/>
        </a:p>
      </dgm:t>
    </dgm:pt>
    <dgm:pt modelId="{852AF3E7-54B7-4021-BB60-F300850DFF74}" type="sibTrans" cxnId="{453194BD-D1BA-4C78-91B7-5DB994708C2A}">
      <dgm:prSet/>
      <dgm:spPr>
        <a:solidFill>
          <a:srgbClr val="B9CDE5"/>
        </a:solidFill>
      </dgm:spPr>
      <dgm:t>
        <a:bodyPr/>
        <a:lstStyle/>
        <a:p>
          <a:endParaRPr lang="ru-RU" dirty="0"/>
        </a:p>
      </dgm:t>
    </dgm:pt>
    <dgm:pt modelId="{ABD6A969-EE98-401E-BD98-352CE10F101C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200" b="1" i="1" dirty="0" smtClean="0"/>
            <a:t>Остаток НЗП на конец налог</a:t>
          </a:r>
          <a:endParaRPr lang="ru-RU" sz="1200" dirty="0"/>
        </a:p>
      </dgm:t>
    </dgm:pt>
    <dgm:pt modelId="{0E7F5128-64C7-4C09-A364-D7AD60906C16}" type="parTrans" cxnId="{4411C18C-699A-457F-BA95-17D2A4D60B66}">
      <dgm:prSet/>
      <dgm:spPr/>
      <dgm:t>
        <a:bodyPr/>
        <a:lstStyle/>
        <a:p>
          <a:endParaRPr lang="ru-RU"/>
        </a:p>
      </dgm:t>
    </dgm:pt>
    <dgm:pt modelId="{3367B864-5494-4F07-8BF7-26D0E2684A3C}" type="sibTrans" cxnId="{4411C18C-699A-457F-BA95-17D2A4D60B66}">
      <dgm:prSet/>
      <dgm:spPr/>
      <dgm:t>
        <a:bodyPr/>
        <a:lstStyle/>
        <a:p>
          <a:endParaRPr lang="ru-RU"/>
        </a:p>
      </dgm:t>
    </dgm:pt>
    <dgm:pt modelId="{FFD719D2-7B55-4E23-BD97-C2BE32CBD412}" type="pres">
      <dgm:prSet presAssocID="{B422F09B-C090-419E-AEF8-26A9E9D53542}" presName="linearFlow" presStyleCnt="0">
        <dgm:presLayoutVars>
          <dgm:dir/>
          <dgm:resizeHandles val="exact"/>
        </dgm:presLayoutVars>
      </dgm:prSet>
      <dgm:spPr/>
    </dgm:pt>
    <dgm:pt modelId="{CFBD799C-54C0-4525-B242-2DCFB885486B}" type="pres">
      <dgm:prSet presAssocID="{84D812F5-9B01-43AB-8FA2-21331D690C5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F538C2-CE3C-42C3-916A-79FA09E4D0B2}" type="pres">
      <dgm:prSet presAssocID="{6D94993C-4839-4433-96EB-789806D3C1D5}" presName="spacerL" presStyleCnt="0"/>
      <dgm:spPr/>
    </dgm:pt>
    <dgm:pt modelId="{65CF5C6F-DB98-46FD-91D5-5C7A350410B9}" type="pres">
      <dgm:prSet presAssocID="{6D94993C-4839-4433-96EB-789806D3C1D5}" presName="sibTrans" presStyleLbl="sibTrans2D1" presStyleIdx="0" presStyleCnt="3" custLinFactX="521957" custLinFactNeighborX="600000" custLinFactNeighborY="3748"/>
      <dgm:spPr>
        <a:prstGeom prst="mathMinus">
          <a:avLst/>
        </a:prstGeom>
      </dgm:spPr>
      <dgm:t>
        <a:bodyPr/>
        <a:lstStyle/>
        <a:p>
          <a:endParaRPr lang="ru-RU"/>
        </a:p>
      </dgm:t>
    </dgm:pt>
    <dgm:pt modelId="{95E0BF65-E6BD-475C-897C-389F1E53FECD}" type="pres">
      <dgm:prSet presAssocID="{6D94993C-4839-4433-96EB-789806D3C1D5}" presName="spacerR" presStyleCnt="0"/>
      <dgm:spPr/>
    </dgm:pt>
    <dgm:pt modelId="{EF65EAAB-C235-49C0-A137-AA7EB2CB7682}" type="pres">
      <dgm:prSet presAssocID="{8B27B9F2-B747-4061-BFE2-3AD845C05E79}" presName="node" presStyleLbl="node1" presStyleIdx="1" presStyleCnt="4" custScaleX="97677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8893A0-C5FC-4E4B-B180-3408820EF687}" type="pres">
      <dgm:prSet presAssocID="{852AF3E7-54B7-4021-BB60-F300850DFF74}" presName="spacerL" presStyleCnt="0"/>
      <dgm:spPr/>
    </dgm:pt>
    <dgm:pt modelId="{B67DB9D9-F938-4300-8C85-C688D55D598C}" type="pres">
      <dgm:prSet presAssocID="{852AF3E7-54B7-4021-BB60-F300850DFF74}" presName="sibTrans" presStyleLbl="sibTrans2D1" presStyleIdx="1" presStyleCnt="3" custLinFactNeighborX="-30617" custLinFactNeighborY="4526"/>
      <dgm:spPr/>
      <dgm:t>
        <a:bodyPr/>
        <a:lstStyle/>
        <a:p>
          <a:endParaRPr lang="ru-RU"/>
        </a:p>
      </dgm:t>
    </dgm:pt>
    <dgm:pt modelId="{C1CA8B36-A177-4055-AFCE-506B12622AE7}" type="pres">
      <dgm:prSet presAssocID="{852AF3E7-54B7-4021-BB60-F300850DFF74}" presName="spacerR" presStyleCnt="0"/>
      <dgm:spPr/>
    </dgm:pt>
    <dgm:pt modelId="{2AB68BD6-263F-48DE-A9B1-C45AE84DED37}" type="pres">
      <dgm:prSet presAssocID="{758FA102-4026-496B-823A-72DDF5AF651A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1EBE45-6258-4AD9-9BAF-65FF4A6D8755}" type="pres">
      <dgm:prSet presAssocID="{8968CED7-4928-45C8-BE77-D4F55BBAC02C}" presName="spacerL" presStyleCnt="0"/>
      <dgm:spPr/>
    </dgm:pt>
    <dgm:pt modelId="{3C741F7E-8ABE-4947-A235-96C96A3550B1}" type="pres">
      <dgm:prSet presAssocID="{8968CED7-4928-45C8-BE77-D4F55BBAC02C}" presName="sibTrans" presStyleLbl="sibTrans2D1" presStyleIdx="2" presStyleCnt="3" custLinFactX="-513688" custLinFactNeighborX="-600000" custLinFactNeighborY="4526"/>
      <dgm:spPr/>
      <dgm:t>
        <a:bodyPr/>
        <a:lstStyle/>
        <a:p>
          <a:endParaRPr lang="ru-RU"/>
        </a:p>
      </dgm:t>
    </dgm:pt>
    <dgm:pt modelId="{08C4B0F2-8145-42EE-8AEC-7C28E58F8181}" type="pres">
      <dgm:prSet presAssocID="{8968CED7-4928-45C8-BE77-D4F55BBAC02C}" presName="spacerR" presStyleCnt="0"/>
      <dgm:spPr/>
    </dgm:pt>
    <dgm:pt modelId="{55E57A28-46E7-4035-8F9C-E9ACA89E9981}" type="pres">
      <dgm:prSet presAssocID="{ABD6A969-EE98-401E-BD98-352CE10F101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24CD8C1-4048-4D4D-86E4-AA5AF95EB60E}" type="presOf" srcId="{8968CED7-4928-45C8-BE77-D4F55BBAC02C}" destId="{3C741F7E-8ABE-4947-A235-96C96A3550B1}" srcOrd="0" destOrd="0" presId="urn:microsoft.com/office/officeart/2005/8/layout/equation1"/>
    <dgm:cxn modelId="{CB77E5ED-EB40-4CAE-A95A-E24D249A66AD}" type="presOf" srcId="{758FA102-4026-496B-823A-72DDF5AF651A}" destId="{2AB68BD6-263F-48DE-A9B1-C45AE84DED37}" srcOrd="0" destOrd="0" presId="urn:microsoft.com/office/officeart/2005/8/layout/equation1"/>
    <dgm:cxn modelId="{4411C18C-699A-457F-BA95-17D2A4D60B66}" srcId="{B422F09B-C090-419E-AEF8-26A9E9D53542}" destId="{ABD6A969-EE98-401E-BD98-352CE10F101C}" srcOrd="3" destOrd="0" parTransId="{0E7F5128-64C7-4C09-A364-D7AD60906C16}" sibTransId="{3367B864-5494-4F07-8BF7-26D0E2684A3C}"/>
    <dgm:cxn modelId="{453194BD-D1BA-4C78-91B7-5DB994708C2A}" srcId="{B422F09B-C090-419E-AEF8-26A9E9D53542}" destId="{8B27B9F2-B747-4061-BFE2-3AD845C05E79}" srcOrd="1" destOrd="0" parTransId="{45648EB9-5A4D-4978-BF10-67C76F9C8019}" sibTransId="{852AF3E7-54B7-4021-BB60-F300850DFF74}"/>
    <dgm:cxn modelId="{1A0E8E93-9B1D-4385-93D4-BBE52A8832F5}" srcId="{B422F09B-C090-419E-AEF8-26A9E9D53542}" destId="{758FA102-4026-496B-823A-72DDF5AF651A}" srcOrd="2" destOrd="0" parTransId="{D9E2D7AF-6C97-47C7-A554-10B8649AF003}" sibTransId="{8968CED7-4928-45C8-BE77-D4F55BBAC02C}"/>
    <dgm:cxn modelId="{FC067023-2F3E-4571-BA22-5F3E7AAAF641}" type="presOf" srcId="{84D812F5-9B01-43AB-8FA2-21331D690C5D}" destId="{CFBD799C-54C0-4525-B242-2DCFB885486B}" srcOrd="0" destOrd="0" presId="urn:microsoft.com/office/officeart/2005/8/layout/equation1"/>
    <dgm:cxn modelId="{32B73788-AE8F-46AB-BA90-DDCE06DC823A}" type="presOf" srcId="{6D94993C-4839-4433-96EB-789806D3C1D5}" destId="{65CF5C6F-DB98-46FD-91D5-5C7A350410B9}" srcOrd="0" destOrd="0" presId="urn:microsoft.com/office/officeart/2005/8/layout/equation1"/>
    <dgm:cxn modelId="{BFD6D885-96F3-4CA0-B395-3C06BB0E22B4}" srcId="{B422F09B-C090-419E-AEF8-26A9E9D53542}" destId="{84D812F5-9B01-43AB-8FA2-21331D690C5D}" srcOrd="0" destOrd="0" parTransId="{9E755A0D-02AE-4897-A36B-356C547E4F5E}" sibTransId="{6D94993C-4839-4433-96EB-789806D3C1D5}"/>
    <dgm:cxn modelId="{982FC495-489F-407B-A2A3-02571DBE3382}" type="presOf" srcId="{852AF3E7-54B7-4021-BB60-F300850DFF74}" destId="{B67DB9D9-F938-4300-8C85-C688D55D598C}" srcOrd="0" destOrd="0" presId="urn:microsoft.com/office/officeart/2005/8/layout/equation1"/>
    <dgm:cxn modelId="{0268E482-791C-438B-8875-A2C5DE2CFDE1}" type="presOf" srcId="{ABD6A969-EE98-401E-BD98-352CE10F101C}" destId="{55E57A28-46E7-4035-8F9C-E9ACA89E9981}" srcOrd="0" destOrd="0" presId="urn:microsoft.com/office/officeart/2005/8/layout/equation1"/>
    <dgm:cxn modelId="{E6A41D4D-ADA5-49C3-BFBD-90CE7C199E9C}" type="presOf" srcId="{8B27B9F2-B747-4061-BFE2-3AD845C05E79}" destId="{EF65EAAB-C235-49C0-A137-AA7EB2CB7682}" srcOrd="0" destOrd="0" presId="urn:microsoft.com/office/officeart/2005/8/layout/equation1"/>
    <dgm:cxn modelId="{5B89B1BA-5E2B-4E5C-A102-669B118AF73F}" type="presOf" srcId="{B422F09B-C090-419E-AEF8-26A9E9D53542}" destId="{FFD719D2-7B55-4E23-BD97-C2BE32CBD412}" srcOrd="0" destOrd="0" presId="urn:microsoft.com/office/officeart/2005/8/layout/equation1"/>
    <dgm:cxn modelId="{9BBE6629-DB35-41B2-A689-F0CBC19E6027}" type="presParOf" srcId="{FFD719D2-7B55-4E23-BD97-C2BE32CBD412}" destId="{CFBD799C-54C0-4525-B242-2DCFB885486B}" srcOrd="0" destOrd="0" presId="urn:microsoft.com/office/officeart/2005/8/layout/equation1"/>
    <dgm:cxn modelId="{9B865151-AC1A-4506-AE9A-97369B4CEEC6}" type="presParOf" srcId="{FFD719D2-7B55-4E23-BD97-C2BE32CBD412}" destId="{04F538C2-CE3C-42C3-916A-79FA09E4D0B2}" srcOrd="1" destOrd="0" presId="urn:microsoft.com/office/officeart/2005/8/layout/equation1"/>
    <dgm:cxn modelId="{881D4B19-C416-4A68-94D4-1A059983D555}" type="presParOf" srcId="{FFD719D2-7B55-4E23-BD97-C2BE32CBD412}" destId="{65CF5C6F-DB98-46FD-91D5-5C7A350410B9}" srcOrd="2" destOrd="0" presId="urn:microsoft.com/office/officeart/2005/8/layout/equation1"/>
    <dgm:cxn modelId="{A5AD299B-B4FC-4582-82A3-09000447BA79}" type="presParOf" srcId="{FFD719D2-7B55-4E23-BD97-C2BE32CBD412}" destId="{95E0BF65-E6BD-475C-897C-389F1E53FECD}" srcOrd="3" destOrd="0" presId="urn:microsoft.com/office/officeart/2005/8/layout/equation1"/>
    <dgm:cxn modelId="{39D8D2B5-3970-4AFB-8A27-BC5FBA460008}" type="presParOf" srcId="{FFD719D2-7B55-4E23-BD97-C2BE32CBD412}" destId="{EF65EAAB-C235-49C0-A137-AA7EB2CB7682}" srcOrd="4" destOrd="0" presId="urn:microsoft.com/office/officeart/2005/8/layout/equation1"/>
    <dgm:cxn modelId="{FD270BD3-9BD9-441F-9F8A-BAFECEB7057E}" type="presParOf" srcId="{FFD719D2-7B55-4E23-BD97-C2BE32CBD412}" destId="{F28893A0-C5FC-4E4B-B180-3408820EF687}" srcOrd="5" destOrd="0" presId="urn:microsoft.com/office/officeart/2005/8/layout/equation1"/>
    <dgm:cxn modelId="{D6476343-9B4F-4614-9A2C-44DE85E61BBD}" type="presParOf" srcId="{FFD719D2-7B55-4E23-BD97-C2BE32CBD412}" destId="{B67DB9D9-F938-4300-8C85-C688D55D598C}" srcOrd="6" destOrd="0" presId="urn:microsoft.com/office/officeart/2005/8/layout/equation1"/>
    <dgm:cxn modelId="{415EFC0E-18B0-4359-85C1-8005F8BF5C85}" type="presParOf" srcId="{FFD719D2-7B55-4E23-BD97-C2BE32CBD412}" destId="{C1CA8B36-A177-4055-AFCE-506B12622AE7}" srcOrd="7" destOrd="0" presId="urn:microsoft.com/office/officeart/2005/8/layout/equation1"/>
    <dgm:cxn modelId="{AD0180D7-533E-4DE3-82E9-BE44BFC8E3D5}" type="presParOf" srcId="{FFD719D2-7B55-4E23-BD97-C2BE32CBD412}" destId="{2AB68BD6-263F-48DE-A9B1-C45AE84DED37}" srcOrd="8" destOrd="0" presId="urn:microsoft.com/office/officeart/2005/8/layout/equation1"/>
    <dgm:cxn modelId="{F455754D-23DB-4014-82DD-681AAA638250}" type="presParOf" srcId="{FFD719D2-7B55-4E23-BD97-C2BE32CBD412}" destId="{231EBE45-6258-4AD9-9BAF-65FF4A6D8755}" srcOrd="9" destOrd="0" presId="urn:microsoft.com/office/officeart/2005/8/layout/equation1"/>
    <dgm:cxn modelId="{79AD20FB-32A5-4BAA-BA70-5F7BF623B232}" type="presParOf" srcId="{FFD719D2-7B55-4E23-BD97-C2BE32CBD412}" destId="{3C741F7E-8ABE-4947-A235-96C96A3550B1}" srcOrd="10" destOrd="0" presId="urn:microsoft.com/office/officeart/2005/8/layout/equation1"/>
    <dgm:cxn modelId="{398CAAD4-E34D-432C-A8A3-61F2140FCC2E}" type="presParOf" srcId="{FFD719D2-7B55-4E23-BD97-C2BE32CBD412}" destId="{08C4B0F2-8145-42EE-8AEC-7C28E58F8181}" srcOrd="11" destOrd="0" presId="urn:microsoft.com/office/officeart/2005/8/layout/equation1"/>
    <dgm:cxn modelId="{AB6C8958-CE13-4CF5-A1A0-31823EFFE311}" type="presParOf" srcId="{FFD719D2-7B55-4E23-BD97-C2BE32CBD412}" destId="{55E57A28-46E7-4035-8F9C-E9ACA89E9981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422F09B-C090-419E-AEF8-26A9E9D53542}" type="doc">
      <dgm:prSet loTypeId="urn:microsoft.com/office/officeart/2005/8/layout/equation1" loCatId="process" qsTypeId="urn:microsoft.com/office/officeart/2005/8/quickstyle/simple1" qsCatId="simple" csTypeId="urn:microsoft.com/office/officeart/2005/8/colors/accent1_2" csCatId="accent1" phldr="1"/>
      <dgm:spPr/>
    </dgm:pt>
    <dgm:pt modelId="{84D812F5-9B01-43AB-8FA2-21331D690C5D}">
      <dgm:prSet phldrT="[Текст]" custT="1"/>
      <dgm:spPr/>
      <dgm:t>
        <a:bodyPr/>
        <a:lstStyle/>
        <a:p>
          <a:r>
            <a:rPr lang="ru-RU" sz="1100" b="1" dirty="0" smtClean="0"/>
            <a:t>Косвенные расходы</a:t>
          </a:r>
          <a:endParaRPr lang="ru-RU" sz="1100" b="1" dirty="0"/>
        </a:p>
      </dgm:t>
    </dgm:pt>
    <dgm:pt modelId="{9E755A0D-02AE-4897-A36B-356C547E4F5E}" type="parTrans" cxnId="{BFD6D885-96F3-4CA0-B395-3C06BB0E22B4}">
      <dgm:prSet/>
      <dgm:spPr/>
      <dgm:t>
        <a:bodyPr/>
        <a:lstStyle/>
        <a:p>
          <a:endParaRPr lang="ru-RU"/>
        </a:p>
      </dgm:t>
    </dgm:pt>
    <dgm:pt modelId="{6D94993C-4839-4433-96EB-789806D3C1D5}" type="sibTrans" cxnId="{BFD6D885-96F3-4CA0-B395-3C06BB0E22B4}">
      <dgm:prSet/>
      <dgm:spPr>
        <a:solidFill>
          <a:srgbClr val="B9CDE5"/>
        </a:solidFill>
      </dgm:spPr>
      <dgm:t>
        <a:bodyPr/>
        <a:lstStyle/>
        <a:p>
          <a:endParaRPr lang="ru-RU" dirty="0"/>
        </a:p>
      </dgm:t>
    </dgm:pt>
    <dgm:pt modelId="{758FA102-4026-496B-823A-72DDF5AF651A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000" b="1" i="1" dirty="0" smtClean="0"/>
            <a:t>КР, прямо относящиеся к ДПИ</a:t>
          </a:r>
          <a:endParaRPr lang="ru-RU" sz="1000" b="1" i="1" dirty="0"/>
        </a:p>
      </dgm:t>
    </dgm:pt>
    <dgm:pt modelId="{D9E2D7AF-6C97-47C7-A554-10B8649AF003}" type="parTrans" cxnId="{1A0E8E93-9B1D-4385-93D4-BBE52A8832F5}">
      <dgm:prSet/>
      <dgm:spPr/>
      <dgm:t>
        <a:bodyPr/>
        <a:lstStyle/>
        <a:p>
          <a:endParaRPr lang="ru-RU"/>
        </a:p>
      </dgm:t>
    </dgm:pt>
    <dgm:pt modelId="{8968CED7-4928-45C8-BE77-D4F55BBAC02C}" type="sibTrans" cxnId="{1A0E8E93-9B1D-4385-93D4-BBE52A8832F5}">
      <dgm:prSet/>
      <dgm:spPr>
        <a:solidFill>
          <a:srgbClr val="B9CDE5"/>
        </a:solidFill>
      </dgm:spPr>
      <dgm:t>
        <a:bodyPr/>
        <a:lstStyle/>
        <a:p>
          <a:endParaRPr lang="ru-RU" dirty="0"/>
        </a:p>
      </dgm:t>
    </dgm:pt>
    <dgm:pt modelId="{8B27B9F2-B747-4061-BFE2-3AD845C05E79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000" b="1" i="1" dirty="0" smtClean="0"/>
            <a:t>ВР, относящиеся к ДПИ</a:t>
          </a:r>
          <a:endParaRPr lang="ru-RU" sz="1000" i="1" dirty="0"/>
        </a:p>
      </dgm:t>
    </dgm:pt>
    <dgm:pt modelId="{45648EB9-5A4D-4978-BF10-67C76F9C8019}" type="parTrans" cxnId="{453194BD-D1BA-4C78-91B7-5DB994708C2A}">
      <dgm:prSet/>
      <dgm:spPr/>
      <dgm:t>
        <a:bodyPr/>
        <a:lstStyle/>
        <a:p>
          <a:endParaRPr lang="ru-RU"/>
        </a:p>
      </dgm:t>
    </dgm:pt>
    <dgm:pt modelId="{852AF3E7-54B7-4021-BB60-F300850DFF74}" type="sibTrans" cxnId="{453194BD-D1BA-4C78-91B7-5DB994708C2A}">
      <dgm:prSet/>
      <dgm:spPr>
        <a:solidFill>
          <a:srgbClr val="B9CDE5"/>
        </a:solidFill>
      </dgm:spPr>
      <dgm:t>
        <a:bodyPr/>
        <a:lstStyle/>
        <a:p>
          <a:endParaRPr lang="ru-RU" dirty="0"/>
        </a:p>
      </dgm:t>
    </dgm:pt>
    <dgm:pt modelId="{ABD6A969-EE98-401E-BD98-352CE10F101C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000" b="1" i="1" dirty="0" smtClean="0"/>
            <a:t>ВР и КР, относящиеся и не относящиеся к ДПИ </a:t>
          </a:r>
          <a:endParaRPr lang="ru-RU" sz="1000" i="1" dirty="0"/>
        </a:p>
      </dgm:t>
    </dgm:pt>
    <dgm:pt modelId="{0E7F5128-64C7-4C09-A364-D7AD60906C16}" type="parTrans" cxnId="{4411C18C-699A-457F-BA95-17D2A4D60B66}">
      <dgm:prSet/>
      <dgm:spPr/>
      <dgm:t>
        <a:bodyPr/>
        <a:lstStyle/>
        <a:p>
          <a:endParaRPr lang="ru-RU"/>
        </a:p>
      </dgm:t>
    </dgm:pt>
    <dgm:pt modelId="{3367B864-5494-4F07-8BF7-26D0E2684A3C}" type="sibTrans" cxnId="{4411C18C-699A-457F-BA95-17D2A4D60B66}">
      <dgm:prSet/>
      <dgm:spPr/>
      <dgm:t>
        <a:bodyPr/>
        <a:lstStyle/>
        <a:p>
          <a:endParaRPr lang="ru-RU"/>
        </a:p>
      </dgm:t>
    </dgm:pt>
    <dgm:pt modelId="{A297AC4A-E834-4297-954D-D865489ECD9D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000" b="1" i="1" dirty="0" smtClean="0"/>
            <a:t>ПР по ДПИ, произведенные в налоговом периоде</a:t>
          </a:r>
          <a:endParaRPr lang="ru-RU" sz="1000" i="1" dirty="0"/>
        </a:p>
      </dgm:t>
    </dgm:pt>
    <dgm:pt modelId="{91011AA0-EFD0-4D42-9931-B54AA9CF9F75}" type="parTrans" cxnId="{F01B8071-6C3A-416C-A210-581F00531FFA}">
      <dgm:prSet/>
      <dgm:spPr/>
      <dgm:t>
        <a:bodyPr/>
        <a:lstStyle/>
        <a:p>
          <a:endParaRPr lang="ru-RU"/>
        </a:p>
      </dgm:t>
    </dgm:pt>
    <dgm:pt modelId="{768C24EF-5981-4D30-9617-2CDD7AD5F1FF}" type="sibTrans" cxnId="{F01B8071-6C3A-416C-A210-581F00531FFA}">
      <dgm:prSet/>
      <dgm:spPr>
        <a:solidFill>
          <a:srgbClr val="B9CDE5"/>
        </a:solidFill>
      </dgm:spPr>
      <dgm:t>
        <a:bodyPr/>
        <a:lstStyle/>
        <a:p>
          <a:endParaRPr lang="ru-RU" dirty="0"/>
        </a:p>
      </dgm:t>
    </dgm:pt>
    <dgm:pt modelId="{6FFBE280-980A-452E-907C-668D4AA3D6BA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000" b="1" i="1" dirty="0" smtClean="0"/>
            <a:t>Общая сумма ПР, произведенных в налоговом периоде</a:t>
          </a:r>
          <a:endParaRPr lang="ru-RU" sz="1000" i="1" dirty="0"/>
        </a:p>
      </dgm:t>
    </dgm:pt>
    <dgm:pt modelId="{741908A3-0921-447C-923C-D912BA64B0BF}" type="parTrans" cxnId="{993ED8AE-2F7E-4BCC-9A9C-B5C92483F07C}">
      <dgm:prSet/>
      <dgm:spPr/>
      <dgm:t>
        <a:bodyPr/>
        <a:lstStyle/>
        <a:p>
          <a:endParaRPr lang="ru-RU"/>
        </a:p>
      </dgm:t>
    </dgm:pt>
    <dgm:pt modelId="{DC59FF3A-43BA-4CC8-8029-F9F3F1AC1041}" type="sibTrans" cxnId="{993ED8AE-2F7E-4BCC-9A9C-B5C92483F07C}">
      <dgm:prSet/>
      <dgm:spPr>
        <a:solidFill>
          <a:srgbClr val="B9CDE5"/>
        </a:solidFill>
      </dgm:spPr>
      <dgm:t>
        <a:bodyPr/>
        <a:lstStyle/>
        <a:p>
          <a:endParaRPr lang="ru-RU" dirty="0"/>
        </a:p>
      </dgm:t>
    </dgm:pt>
    <dgm:pt modelId="{FFD719D2-7B55-4E23-BD97-C2BE32CBD412}" type="pres">
      <dgm:prSet presAssocID="{B422F09B-C090-419E-AEF8-26A9E9D53542}" presName="linearFlow" presStyleCnt="0">
        <dgm:presLayoutVars>
          <dgm:dir/>
          <dgm:resizeHandles val="exact"/>
        </dgm:presLayoutVars>
      </dgm:prSet>
      <dgm:spPr/>
    </dgm:pt>
    <dgm:pt modelId="{CFBD799C-54C0-4525-B242-2DCFB885486B}" type="pres">
      <dgm:prSet presAssocID="{84D812F5-9B01-43AB-8FA2-21331D690C5D}" presName="node" presStyleLbl="node1" presStyleIdx="0" presStyleCnt="6" custLinFactNeighborY="70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F538C2-CE3C-42C3-916A-79FA09E4D0B2}" type="pres">
      <dgm:prSet presAssocID="{6D94993C-4839-4433-96EB-789806D3C1D5}" presName="spacerL" presStyleCnt="0"/>
      <dgm:spPr/>
    </dgm:pt>
    <dgm:pt modelId="{65CF5C6F-DB98-46FD-91D5-5C7A350410B9}" type="pres">
      <dgm:prSet presAssocID="{6D94993C-4839-4433-96EB-789806D3C1D5}" presName="sibTrans" presStyleLbl="sibTrans2D1" presStyleIdx="0" presStyleCnt="5" custLinFactX="201242" custLinFactNeighborX="300000" custLinFactNeighborY="8917"/>
      <dgm:spPr/>
      <dgm:t>
        <a:bodyPr/>
        <a:lstStyle/>
        <a:p>
          <a:endParaRPr lang="ru-RU"/>
        </a:p>
      </dgm:t>
    </dgm:pt>
    <dgm:pt modelId="{95E0BF65-E6BD-475C-897C-389F1E53FECD}" type="pres">
      <dgm:prSet presAssocID="{6D94993C-4839-4433-96EB-789806D3C1D5}" presName="spacerR" presStyleCnt="0"/>
      <dgm:spPr/>
    </dgm:pt>
    <dgm:pt modelId="{EF65EAAB-C235-49C0-A137-AA7EB2CB7682}" type="pres">
      <dgm:prSet presAssocID="{8B27B9F2-B747-4061-BFE2-3AD845C05E79}" presName="node" presStyleLbl="node1" presStyleIdx="1" presStyleCnt="6" custScaleX="97677" custScaleY="100000" custLinFactX="-14521" custLinFactNeighborX="-100000" custLinFactNeighborY="70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8893A0-C5FC-4E4B-B180-3408820EF687}" type="pres">
      <dgm:prSet presAssocID="{852AF3E7-54B7-4021-BB60-F300850DFF74}" presName="spacerL" presStyleCnt="0"/>
      <dgm:spPr/>
    </dgm:pt>
    <dgm:pt modelId="{B67DB9D9-F938-4300-8C85-C688D55D598C}" type="pres">
      <dgm:prSet presAssocID="{852AF3E7-54B7-4021-BB60-F300850DFF74}" presName="sibTrans" presStyleLbl="sibTrans2D1" presStyleIdx="1" presStyleCnt="5" custLinFactX="-39167" custLinFactNeighborX="-100000" custLinFactNeighborY="29984"/>
      <dgm:spPr/>
      <dgm:t>
        <a:bodyPr/>
        <a:lstStyle/>
        <a:p>
          <a:endParaRPr lang="ru-RU"/>
        </a:p>
      </dgm:t>
    </dgm:pt>
    <dgm:pt modelId="{C1CA8B36-A177-4055-AFCE-506B12622AE7}" type="pres">
      <dgm:prSet presAssocID="{852AF3E7-54B7-4021-BB60-F300850DFF74}" presName="spacerR" presStyleCnt="0"/>
      <dgm:spPr/>
    </dgm:pt>
    <dgm:pt modelId="{2AB68BD6-263F-48DE-A9B1-C45AE84DED37}" type="pres">
      <dgm:prSet presAssocID="{758FA102-4026-496B-823A-72DDF5AF651A}" presName="node" presStyleLbl="node1" presStyleIdx="2" presStyleCnt="6" custLinFactX="-24883" custLinFactNeighborX="-100000" custLinFactNeighborY="70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1EBE45-6258-4AD9-9BAF-65FF4A6D8755}" type="pres">
      <dgm:prSet presAssocID="{8968CED7-4928-45C8-BE77-D4F55BBAC02C}" presName="spacerL" presStyleCnt="0"/>
      <dgm:spPr/>
    </dgm:pt>
    <dgm:pt modelId="{3C741F7E-8ABE-4947-A235-96C96A3550B1}" type="pres">
      <dgm:prSet presAssocID="{8968CED7-4928-45C8-BE77-D4F55BBAC02C}" presName="sibTrans" presStyleLbl="sibTrans2D1" presStyleIdx="2" presStyleCnt="5" custLinFactX="-56901" custLinFactNeighborX="-100000" custLinFactNeighborY="12290"/>
      <dgm:spPr/>
      <dgm:t>
        <a:bodyPr/>
        <a:lstStyle/>
        <a:p>
          <a:endParaRPr lang="ru-RU"/>
        </a:p>
      </dgm:t>
    </dgm:pt>
    <dgm:pt modelId="{08C4B0F2-8145-42EE-8AEC-7C28E58F8181}" type="pres">
      <dgm:prSet presAssocID="{8968CED7-4928-45C8-BE77-D4F55BBAC02C}" presName="spacerR" presStyleCnt="0"/>
      <dgm:spPr/>
    </dgm:pt>
    <dgm:pt modelId="{0E332137-2227-4F54-8392-CBFE937B69E8}" type="pres">
      <dgm:prSet presAssocID="{A297AC4A-E834-4297-954D-D865489ECD9D}" presName="node" presStyleLbl="node1" presStyleIdx="3" presStyleCnt="6" custLinFactX="253333" custLinFactNeighborX="300000" custLinFactNeighborY="40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439378-FE64-47B6-8F2D-611460A6E5EB}" type="pres">
      <dgm:prSet presAssocID="{768C24EF-5981-4D30-9617-2CDD7AD5F1FF}" presName="spacerL" presStyleCnt="0"/>
      <dgm:spPr/>
    </dgm:pt>
    <dgm:pt modelId="{1D39A74B-F4C5-41D7-811E-B3D83FC3634B}" type="pres">
      <dgm:prSet presAssocID="{768C24EF-5981-4D30-9617-2CDD7AD5F1FF}" presName="sibTrans" presStyleLbl="sibTrans2D1" presStyleIdx="3" presStyleCnt="5" custLinFactX="-315315" custLinFactNeighborX="-400000" custLinFactNeighborY="24651"/>
      <dgm:spPr/>
      <dgm:t>
        <a:bodyPr/>
        <a:lstStyle/>
        <a:p>
          <a:endParaRPr lang="ru-RU"/>
        </a:p>
      </dgm:t>
    </dgm:pt>
    <dgm:pt modelId="{F3E3A94E-4F2D-4824-A09A-FF9899588F01}" type="pres">
      <dgm:prSet presAssocID="{768C24EF-5981-4D30-9617-2CDD7AD5F1FF}" presName="spacerR" presStyleCnt="0"/>
      <dgm:spPr/>
    </dgm:pt>
    <dgm:pt modelId="{CE1FAC5E-0F41-4619-B16D-1F087BE5886F}" type="pres">
      <dgm:prSet presAssocID="{6FFBE280-980A-452E-907C-668D4AA3D6BA}" presName="node" presStyleLbl="node1" presStyleIdx="4" presStyleCnt="6" custLinFactX="-59510" custLinFactNeighborX="-100000" custLinFactNeighborY="70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0B905B-0FA7-440D-A790-07EC5356123F}" type="pres">
      <dgm:prSet presAssocID="{DC59FF3A-43BA-4CC8-8029-F9F3F1AC1041}" presName="spacerL" presStyleCnt="0"/>
      <dgm:spPr/>
    </dgm:pt>
    <dgm:pt modelId="{B0E3C805-EC94-40B1-95C2-B914B2560D50}" type="pres">
      <dgm:prSet presAssocID="{DC59FF3A-43BA-4CC8-8029-F9F3F1AC1041}" presName="sibTrans" presStyleLbl="sibTrans2D1" presStyleIdx="4" presStyleCnt="5" custLinFactX="-1064904" custLinFactNeighborX="-1100000" custLinFactNeighborY="6984"/>
      <dgm:spPr/>
      <dgm:t>
        <a:bodyPr/>
        <a:lstStyle/>
        <a:p>
          <a:endParaRPr lang="ru-RU"/>
        </a:p>
      </dgm:t>
    </dgm:pt>
    <dgm:pt modelId="{98A233BA-FB2E-47D2-8FEB-73984A7CEEC5}" type="pres">
      <dgm:prSet presAssocID="{DC59FF3A-43BA-4CC8-8029-F9F3F1AC1041}" presName="spacerR" presStyleCnt="0"/>
      <dgm:spPr/>
    </dgm:pt>
    <dgm:pt modelId="{55E57A28-46E7-4035-8F9C-E9ACA89E9981}" type="pres">
      <dgm:prSet presAssocID="{ABD6A969-EE98-401E-BD98-352CE10F101C}" presName="node" presStyleLbl="node1" presStyleIdx="5" presStyleCnt="6" custLinFactX="-366215" custLinFactNeighborX="-400000" custLinFactNeighborY="70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9D73F40-6732-4374-8D2F-0BC5466A7206}" type="presOf" srcId="{ABD6A969-EE98-401E-BD98-352CE10F101C}" destId="{55E57A28-46E7-4035-8F9C-E9ACA89E9981}" srcOrd="0" destOrd="0" presId="urn:microsoft.com/office/officeart/2005/8/layout/equation1"/>
    <dgm:cxn modelId="{E0A51E4E-5872-4497-97A7-FBDE5D63BA32}" type="presOf" srcId="{8B27B9F2-B747-4061-BFE2-3AD845C05E79}" destId="{EF65EAAB-C235-49C0-A137-AA7EB2CB7682}" srcOrd="0" destOrd="0" presId="urn:microsoft.com/office/officeart/2005/8/layout/equation1"/>
    <dgm:cxn modelId="{4411C18C-699A-457F-BA95-17D2A4D60B66}" srcId="{B422F09B-C090-419E-AEF8-26A9E9D53542}" destId="{ABD6A969-EE98-401E-BD98-352CE10F101C}" srcOrd="5" destOrd="0" parTransId="{0E7F5128-64C7-4C09-A364-D7AD60906C16}" sibTransId="{3367B864-5494-4F07-8BF7-26D0E2684A3C}"/>
    <dgm:cxn modelId="{EEEC2D72-D0A4-437E-93CD-3C0A6314FFF4}" type="presOf" srcId="{768C24EF-5981-4D30-9617-2CDD7AD5F1FF}" destId="{1D39A74B-F4C5-41D7-811E-B3D83FC3634B}" srcOrd="0" destOrd="0" presId="urn:microsoft.com/office/officeart/2005/8/layout/equation1"/>
    <dgm:cxn modelId="{453194BD-D1BA-4C78-91B7-5DB994708C2A}" srcId="{B422F09B-C090-419E-AEF8-26A9E9D53542}" destId="{8B27B9F2-B747-4061-BFE2-3AD845C05E79}" srcOrd="1" destOrd="0" parTransId="{45648EB9-5A4D-4978-BF10-67C76F9C8019}" sibTransId="{852AF3E7-54B7-4021-BB60-F300850DFF74}"/>
    <dgm:cxn modelId="{1A0E8E93-9B1D-4385-93D4-BBE52A8832F5}" srcId="{B422F09B-C090-419E-AEF8-26A9E9D53542}" destId="{758FA102-4026-496B-823A-72DDF5AF651A}" srcOrd="2" destOrd="0" parTransId="{D9E2D7AF-6C97-47C7-A554-10B8649AF003}" sibTransId="{8968CED7-4928-45C8-BE77-D4F55BBAC02C}"/>
    <dgm:cxn modelId="{993ED8AE-2F7E-4BCC-9A9C-B5C92483F07C}" srcId="{B422F09B-C090-419E-AEF8-26A9E9D53542}" destId="{6FFBE280-980A-452E-907C-668D4AA3D6BA}" srcOrd="4" destOrd="0" parTransId="{741908A3-0921-447C-923C-D912BA64B0BF}" sibTransId="{DC59FF3A-43BA-4CC8-8029-F9F3F1AC1041}"/>
    <dgm:cxn modelId="{B67451DE-2D9A-4F33-BA1A-C6FE0EAF934F}" type="presOf" srcId="{84D812F5-9B01-43AB-8FA2-21331D690C5D}" destId="{CFBD799C-54C0-4525-B242-2DCFB885486B}" srcOrd="0" destOrd="0" presId="urn:microsoft.com/office/officeart/2005/8/layout/equation1"/>
    <dgm:cxn modelId="{38A90389-7448-492E-AD49-4FBB2172417C}" type="presOf" srcId="{852AF3E7-54B7-4021-BB60-F300850DFF74}" destId="{B67DB9D9-F938-4300-8C85-C688D55D598C}" srcOrd="0" destOrd="0" presId="urn:microsoft.com/office/officeart/2005/8/layout/equation1"/>
    <dgm:cxn modelId="{69CBDDB9-2E66-4384-AFD2-68973EDC2306}" type="presOf" srcId="{DC59FF3A-43BA-4CC8-8029-F9F3F1AC1041}" destId="{B0E3C805-EC94-40B1-95C2-B914B2560D50}" srcOrd="0" destOrd="0" presId="urn:microsoft.com/office/officeart/2005/8/layout/equation1"/>
    <dgm:cxn modelId="{BFD6D885-96F3-4CA0-B395-3C06BB0E22B4}" srcId="{B422F09B-C090-419E-AEF8-26A9E9D53542}" destId="{84D812F5-9B01-43AB-8FA2-21331D690C5D}" srcOrd="0" destOrd="0" parTransId="{9E755A0D-02AE-4897-A36B-356C547E4F5E}" sibTransId="{6D94993C-4839-4433-96EB-789806D3C1D5}"/>
    <dgm:cxn modelId="{21B3CC3E-570B-4E2B-A35D-330A079886CA}" type="presOf" srcId="{B422F09B-C090-419E-AEF8-26A9E9D53542}" destId="{FFD719D2-7B55-4E23-BD97-C2BE32CBD412}" srcOrd="0" destOrd="0" presId="urn:microsoft.com/office/officeart/2005/8/layout/equation1"/>
    <dgm:cxn modelId="{55E6DA2D-6A7C-49EF-A23B-F2A96000BBCB}" type="presOf" srcId="{6D94993C-4839-4433-96EB-789806D3C1D5}" destId="{65CF5C6F-DB98-46FD-91D5-5C7A350410B9}" srcOrd="0" destOrd="0" presId="urn:microsoft.com/office/officeart/2005/8/layout/equation1"/>
    <dgm:cxn modelId="{F01B8071-6C3A-416C-A210-581F00531FFA}" srcId="{B422F09B-C090-419E-AEF8-26A9E9D53542}" destId="{A297AC4A-E834-4297-954D-D865489ECD9D}" srcOrd="3" destOrd="0" parTransId="{91011AA0-EFD0-4D42-9931-B54AA9CF9F75}" sibTransId="{768C24EF-5981-4D30-9617-2CDD7AD5F1FF}"/>
    <dgm:cxn modelId="{630CF3DF-C719-4140-A3F3-CCDF74E45CBA}" type="presOf" srcId="{6FFBE280-980A-452E-907C-668D4AA3D6BA}" destId="{CE1FAC5E-0F41-4619-B16D-1F087BE5886F}" srcOrd="0" destOrd="0" presId="urn:microsoft.com/office/officeart/2005/8/layout/equation1"/>
    <dgm:cxn modelId="{05038799-D2B1-44EB-A761-79081934FF8B}" type="presOf" srcId="{8968CED7-4928-45C8-BE77-D4F55BBAC02C}" destId="{3C741F7E-8ABE-4947-A235-96C96A3550B1}" srcOrd="0" destOrd="0" presId="urn:microsoft.com/office/officeart/2005/8/layout/equation1"/>
    <dgm:cxn modelId="{C8038AAC-7843-4FEC-A128-D2C63AB77BD9}" type="presOf" srcId="{A297AC4A-E834-4297-954D-D865489ECD9D}" destId="{0E332137-2227-4F54-8392-CBFE937B69E8}" srcOrd="0" destOrd="0" presId="urn:microsoft.com/office/officeart/2005/8/layout/equation1"/>
    <dgm:cxn modelId="{935C9395-1B08-46DF-BFBC-846A36DAC99A}" type="presOf" srcId="{758FA102-4026-496B-823A-72DDF5AF651A}" destId="{2AB68BD6-263F-48DE-A9B1-C45AE84DED37}" srcOrd="0" destOrd="0" presId="urn:microsoft.com/office/officeart/2005/8/layout/equation1"/>
    <dgm:cxn modelId="{F26E950F-1C9D-499C-A9F6-FB6BDEB276C3}" type="presParOf" srcId="{FFD719D2-7B55-4E23-BD97-C2BE32CBD412}" destId="{CFBD799C-54C0-4525-B242-2DCFB885486B}" srcOrd="0" destOrd="0" presId="urn:microsoft.com/office/officeart/2005/8/layout/equation1"/>
    <dgm:cxn modelId="{FA24937A-B1AF-400C-B7C2-7C2607BB0EA9}" type="presParOf" srcId="{FFD719D2-7B55-4E23-BD97-C2BE32CBD412}" destId="{04F538C2-CE3C-42C3-916A-79FA09E4D0B2}" srcOrd="1" destOrd="0" presId="urn:microsoft.com/office/officeart/2005/8/layout/equation1"/>
    <dgm:cxn modelId="{636E9124-9E13-439A-8B13-8762341BD4B9}" type="presParOf" srcId="{FFD719D2-7B55-4E23-BD97-C2BE32CBD412}" destId="{65CF5C6F-DB98-46FD-91D5-5C7A350410B9}" srcOrd="2" destOrd="0" presId="urn:microsoft.com/office/officeart/2005/8/layout/equation1"/>
    <dgm:cxn modelId="{DA3DBD85-B65C-46D3-BC92-26261BA70FC9}" type="presParOf" srcId="{FFD719D2-7B55-4E23-BD97-C2BE32CBD412}" destId="{95E0BF65-E6BD-475C-897C-389F1E53FECD}" srcOrd="3" destOrd="0" presId="urn:microsoft.com/office/officeart/2005/8/layout/equation1"/>
    <dgm:cxn modelId="{C33EF340-8415-4C2B-AD3C-9A4610D4DED4}" type="presParOf" srcId="{FFD719D2-7B55-4E23-BD97-C2BE32CBD412}" destId="{EF65EAAB-C235-49C0-A137-AA7EB2CB7682}" srcOrd="4" destOrd="0" presId="urn:microsoft.com/office/officeart/2005/8/layout/equation1"/>
    <dgm:cxn modelId="{145030AC-BA61-4936-B0F5-790C3BFDBD71}" type="presParOf" srcId="{FFD719D2-7B55-4E23-BD97-C2BE32CBD412}" destId="{F28893A0-C5FC-4E4B-B180-3408820EF687}" srcOrd="5" destOrd="0" presId="urn:microsoft.com/office/officeart/2005/8/layout/equation1"/>
    <dgm:cxn modelId="{C07213B7-97B9-4697-BA53-5530808A89D5}" type="presParOf" srcId="{FFD719D2-7B55-4E23-BD97-C2BE32CBD412}" destId="{B67DB9D9-F938-4300-8C85-C688D55D598C}" srcOrd="6" destOrd="0" presId="urn:microsoft.com/office/officeart/2005/8/layout/equation1"/>
    <dgm:cxn modelId="{09597964-0716-404A-8143-BAF5D12FCB6B}" type="presParOf" srcId="{FFD719D2-7B55-4E23-BD97-C2BE32CBD412}" destId="{C1CA8B36-A177-4055-AFCE-506B12622AE7}" srcOrd="7" destOrd="0" presId="urn:microsoft.com/office/officeart/2005/8/layout/equation1"/>
    <dgm:cxn modelId="{7A456E94-ADE0-4DCD-BA4B-B73FD16B797F}" type="presParOf" srcId="{FFD719D2-7B55-4E23-BD97-C2BE32CBD412}" destId="{2AB68BD6-263F-48DE-A9B1-C45AE84DED37}" srcOrd="8" destOrd="0" presId="urn:microsoft.com/office/officeart/2005/8/layout/equation1"/>
    <dgm:cxn modelId="{D275165F-103C-4CDF-9842-B9F80ACC3BE1}" type="presParOf" srcId="{FFD719D2-7B55-4E23-BD97-C2BE32CBD412}" destId="{231EBE45-6258-4AD9-9BAF-65FF4A6D8755}" srcOrd="9" destOrd="0" presId="urn:microsoft.com/office/officeart/2005/8/layout/equation1"/>
    <dgm:cxn modelId="{7F7D1570-9112-4E3D-B51C-AA3F5993B699}" type="presParOf" srcId="{FFD719D2-7B55-4E23-BD97-C2BE32CBD412}" destId="{3C741F7E-8ABE-4947-A235-96C96A3550B1}" srcOrd="10" destOrd="0" presId="urn:microsoft.com/office/officeart/2005/8/layout/equation1"/>
    <dgm:cxn modelId="{908DC8CD-C702-4D97-A39B-EEC13A3D32C9}" type="presParOf" srcId="{FFD719D2-7B55-4E23-BD97-C2BE32CBD412}" destId="{08C4B0F2-8145-42EE-8AEC-7C28E58F8181}" srcOrd="11" destOrd="0" presId="urn:microsoft.com/office/officeart/2005/8/layout/equation1"/>
    <dgm:cxn modelId="{BED7618C-542E-4218-8B16-56E651AC5DDE}" type="presParOf" srcId="{FFD719D2-7B55-4E23-BD97-C2BE32CBD412}" destId="{0E332137-2227-4F54-8392-CBFE937B69E8}" srcOrd="12" destOrd="0" presId="urn:microsoft.com/office/officeart/2005/8/layout/equation1"/>
    <dgm:cxn modelId="{CE243DCB-1A07-4E18-9148-51174DCA3E35}" type="presParOf" srcId="{FFD719D2-7B55-4E23-BD97-C2BE32CBD412}" destId="{E8439378-FE64-47B6-8F2D-611460A6E5EB}" srcOrd="13" destOrd="0" presId="urn:microsoft.com/office/officeart/2005/8/layout/equation1"/>
    <dgm:cxn modelId="{F33BCF72-4335-453F-B598-DF28DB73766C}" type="presParOf" srcId="{FFD719D2-7B55-4E23-BD97-C2BE32CBD412}" destId="{1D39A74B-F4C5-41D7-811E-B3D83FC3634B}" srcOrd="14" destOrd="0" presId="urn:microsoft.com/office/officeart/2005/8/layout/equation1"/>
    <dgm:cxn modelId="{8099B359-C11B-4AD7-B214-0F61C1E6E0E3}" type="presParOf" srcId="{FFD719D2-7B55-4E23-BD97-C2BE32CBD412}" destId="{F3E3A94E-4F2D-4824-A09A-FF9899588F01}" srcOrd="15" destOrd="0" presId="urn:microsoft.com/office/officeart/2005/8/layout/equation1"/>
    <dgm:cxn modelId="{038DAF51-6983-47A9-9E1B-B68EB73F0C5B}" type="presParOf" srcId="{FFD719D2-7B55-4E23-BD97-C2BE32CBD412}" destId="{CE1FAC5E-0F41-4619-B16D-1F087BE5886F}" srcOrd="16" destOrd="0" presId="urn:microsoft.com/office/officeart/2005/8/layout/equation1"/>
    <dgm:cxn modelId="{FDAD70E6-1F8F-446B-A332-844D02699ECE}" type="presParOf" srcId="{FFD719D2-7B55-4E23-BD97-C2BE32CBD412}" destId="{AC0B905B-0FA7-440D-A790-07EC5356123F}" srcOrd="17" destOrd="0" presId="urn:microsoft.com/office/officeart/2005/8/layout/equation1"/>
    <dgm:cxn modelId="{1F417651-FA59-4C5D-84A3-702EDC229D3D}" type="presParOf" srcId="{FFD719D2-7B55-4E23-BD97-C2BE32CBD412}" destId="{B0E3C805-EC94-40B1-95C2-B914B2560D50}" srcOrd="18" destOrd="0" presId="urn:microsoft.com/office/officeart/2005/8/layout/equation1"/>
    <dgm:cxn modelId="{2F268368-23E6-4942-B27B-6F8EA5078E21}" type="presParOf" srcId="{FFD719D2-7B55-4E23-BD97-C2BE32CBD412}" destId="{98A233BA-FB2E-47D2-8FEB-73984A7CEEC5}" srcOrd="19" destOrd="0" presId="urn:microsoft.com/office/officeart/2005/8/layout/equation1"/>
    <dgm:cxn modelId="{498B85AD-9043-497B-9C8A-1E6ABF782653}" type="presParOf" srcId="{FFD719D2-7B55-4E23-BD97-C2BE32CBD412}" destId="{55E57A28-46E7-4035-8F9C-E9ACA89E9981}" srcOrd="20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E7E963F-2816-4B5C-8796-D8CAFAA4E46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D52EEF9-7118-4782-9E9D-CBA25DDFE1F8}">
      <dgm:prSet phldrT="[Текст]" custT="1"/>
      <dgm:spPr/>
      <dgm:t>
        <a:bodyPr/>
        <a:lstStyle/>
        <a:p>
          <a:r>
            <a:rPr lang="ru-RU" sz="1600" b="1" dirty="0" smtClean="0"/>
            <a:t>Актуальная судебная практика (п. 4 ст. 340 НК РФ)</a:t>
          </a:r>
          <a:endParaRPr lang="ru-RU" sz="1600" b="1" dirty="0"/>
        </a:p>
      </dgm:t>
    </dgm:pt>
    <dgm:pt modelId="{D4433BCB-9962-425B-A44F-CD3A69ABBD5C}" type="parTrans" cxnId="{9ADC85F7-11A4-4AAF-B894-BB37A04568BF}">
      <dgm:prSet/>
      <dgm:spPr/>
      <dgm:t>
        <a:bodyPr/>
        <a:lstStyle/>
        <a:p>
          <a:endParaRPr lang="ru-RU"/>
        </a:p>
      </dgm:t>
    </dgm:pt>
    <dgm:pt modelId="{ACD6C33C-FD82-4030-9209-88C3C31A0206}" type="sibTrans" cxnId="{9ADC85F7-11A4-4AAF-B894-BB37A04568BF}">
      <dgm:prSet/>
      <dgm:spPr/>
      <dgm:t>
        <a:bodyPr/>
        <a:lstStyle/>
        <a:p>
          <a:endParaRPr lang="ru-RU"/>
        </a:p>
      </dgm:t>
    </dgm:pt>
    <dgm:pt modelId="{59726FBE-BB76-4FC8-BA4A-EFE810AAFD6B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Определение ВС РФ N 305-ЭС20-2246 от 26.03.20</a:t>
          </a:r>
          <a:endParaRPr lang="ru-RU" sz="1600" dirty="0"/>
        </a:p>
      </dgm:t>
    </dgm:pt>
    <dgm:pt modelId="{D315AAEF-CA4D-42D4-95BB-E3EDF284106A}" type="parTrans" cxnId="{2FFB3532-7943-4E9D-9301-DCD3BBF4E71D}">
      <dgm:prSet/>
      <dgm:spPr/>
      <dgm:t>
        <a:bodyPr/>
        <a:lstStyle/>
        <a:p>
          <a:endParaRPr lang="ru-RU"/>
        </a:p>
      </dgm:t>
    </dgm:pt>
    <dgm:pt modelId="{0F1D2050-E476-4987-AC9C-9DCA4D92FFA4}" type="sibTrans" cxnId="{2FFB3532-7943-4E9D-9301-DCD3BBF4E71D}">
      <dgm:prSet/>
      <dgm:spPr/>
      <dgm:t>
        <a:bodyPr/>
        <a:lstStyle/>
        <a:p>
          <a:endParaRPr lang="ru-RU"/>
        </a:p>
      </dgm:t>
    </dgm:pt>
    <dgm:pt modelId="{561B6D83-E86A-42AB-8D97-5F422156ADC4}">
      <dgm:prSet phldrT="[Текст]" custT="1"/>
      <dgm:spPr/>
      <dgm:t>
        <a:bodyPr/>
        <a:lstStyle/>
        <a:p>
          <a:r>
            <a:rPr lang="ru-RU" sz="1600" b="1" dirty="0" smtClean="0"/>
            <a:t>Вывод</a:t>
          </a:r>
          <a:endParaRPr lang="ru-RU" sz="1600" b="1" dirty="0"/>
        </a:p>
      </dgm:t>
    </dgm:pt>
    <dgm:pt modelId="{D2F05C62-2A4A-40AE-BB0F-BA2D1B45E496}" type="parTrans" cxnId="{3437CE5C-9B0B-4979-8F54-ADD50BFE3817}">
      <dgm:prSet/>
      <dgm:spPr/>
      <dgm:t>
        <a:bodyPr/>
        <a:lstStyle/>
        <a:p>
          <a:endParaRPr lang="ru-RU"/>
        </a:p>
      </dgm:t>
    </dgm:pt>
    <dgm:pt modelId="{DE70C596-35FD-46B7-8B99-55478DAE10C9}" type="sibTrans" cxnId="{3437CE5C-9B0B-4979-8F54-ADD50BFE3817}">
      <dgm:prSet/>
      <dgm:spPr/>
      <dgm:t>
        <a:bodyPr/>
        <a:lstStyle/>
        <a:p>
          <a:endParaRPr lang="ru-RU"/>
        </a:p>
      </dgm:t>
    </dgm:pt>
    <dgm:pt modelId="{5DECFA6F-C21A-481E-AEDD-D48776EDEFDF}">
      <dgm:prSet phldrT="[Текст]" custT="1"/>
      <dgm:spPr/>
      <dgm:t>
        <a:bodyPr/>
        <a:lstStyle/>
        <a:p>
          <a:r>
            <a:rPr lang="ru-RU" sz="1600" dirty="0" smtClean="0"/>
            <a:t>При исчислении расчетной стоимости добытого полезного ископаемого следует учитывать расходы, осуществленные недропользователем </a:t>
          </a:r>
          <a:r>
            <a:rPr lang="ru-RU" sz="1600" u="sng" dirty="0" smtClean="0"/>
            <a:t>в рамках всего комплекса технологических операций (процессов)</a:t>
          </a:r>
          <a:r>
            <a:rPr lang="ru-RU" sz="1600" dirty="0" smtClean="0"/>
            <a:t>, относящихся и связанных с добычей полезного ископаемого</a:t>
          </a:r>
          <a:endParaRPr lang="ru-RU" sz="1600" dirty="0"/>
        </a:p>
      </dgm:t>
    </dgm:pt>
    <dgm:pt modelId="{91D8F2EC-E3AB-4268-A6C0-7D182E6B29E7}" type="parTrans" cxnId="{1769F8F5-F097-4F85-A7C6-153CB946C985}">
      <dgm:prSet/>
      <dgm:spPr/>
      <dgm:t>
        <a:bodyPr/>
        <a:lstStyle/>
        <a:p>
          <a:endParaRPr lang="ru-RU"/>
        </a:p>
      </dgm:t>
    </dgm:pt>
    <dgm:pt modelId="{558194CC-C219-4A00-9A74-C5C7BCCAFB38}" type="sibTrans" cxnId="{1769F8F5-F097-4F85-A7C6-153CB946C985}">
      <dgm:prSet/>
      <dgm:spPr/>
      <dgm:t>
        <a:bodyPr/>
        <a:lstStyle/>
        <a:p>
          <a:endParaRPr lang="ru-RU"/>
        </a:p>
      </dgm:t>
    </dgm:pt>
    <dgm:pt modelId="{D42D1BF5-5C13-48BB-B95D-8FDB9D86B26D}">
      <dgm:prSet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Решение АС города Москвы А40-206045/18-107-4315 от 20.12.2019</a:t>
          </a:r>
        </a:p>
      </dgm:t>
    </dgm:pt>
    <dgm:pt modelId="{81FDF3ED-CF8B-4137-87AF-BFA0D673D549}" type="parTrans" cxnId="{216D5E66-BE54-45C4-A76B-2383D7448040}">
      <dgm:prSet/>
      <dgm:spPr/>
      <dgm:t>
        <a:bodyPr/>
        <a:lstStyle/>
        <a:p>
          <a:endParaRPr lang="ru-RU"/>
        </a:p>
      </dgm:t>
    </dgm:pt>
    <dgm:pt modelId="{11760D4A-5C27-434B-82D8-A3A43461EB49}" type="sibTrans" cxnId="{216D5E66-BE54-45C4-A76B-2383D7448040}">
      <dgm:prSet/>
      <dgm:spPr/>
      <dgm:t>
        <a:bodyPr/>
        <a:lstStyle/>
        <a:p>
          <a:endParaRPr lang="ru-RU"/>
        </a:p>
      </dgm:t>
    </dgm:pt>
    <dgm:pt modelId="{2AFA36BD-CF96-4CB0-B636-42A1015840A6}">
      <dgm:prSet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Определение ВС РФ N 305-КГ18-26203 от 26 февраля 2019 г. </a:t>
          </a:r>
          <a:endParaRPr lang="ru-RU" sz="1600" dirty="0"/>
        </a:p>
      </dgm:t>
    </dgm:pt>
    <dgm:pt modelId="{E2BC68F0-1815-4936-916A-A21D279665A0}" type="parTrans" cxnId="{92CB4E53-D508-45CC-A96F-6CBCCECD7D26}">
      <dgm:prSet/>
      <dgm:spPr/>
      <dgm:t>
        <a:bodyPr/>
        <a:lstStyle/>
        <a:p>
          <a:endParaRPr lang="ru-RU"/>
        </a:p>
      </dgm:t>
    </dgm:pt>
    <dgm:pt modelId="{39DBEFE7-F67E-48DD-A26E-B4CB61FFC84D}" type="sibTrans" cxnId="{92CB4E53-D508-45CC-A96F-6CBCCECD7D26}">
      <dgm:prSet/>
      <dgm:spPr/>
      <dgm:t>
        <a:bodyPr/>
        <a:lstStyle/>
        <a:p>
          <a:endParaRPr lang="ru-RU"/>
        </a:p>
      </dgm:t>
    </dgm:pt>
    <dgm:pt modelId="{EAD3C46F-0526-44BD-B15B-1E9904D0F775}" type="pres">
      <dgm:prSet presAssocID="{1E7E963F-2816-4B5C-8796-D8CAFAA4E46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C736B38-457D-4538-A72E-BB36E29A54F9}" type="pres">
      <dgm:prSet presAssocID="{7D52EEF9-7118-4782-9E9D-CBA25DDFE1F8}" presName="parentText" presStyleLbl="node1" presStyleIdx="0" presStyleCnt="2" custScaleY="5029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D21E8A-F002-4720-BAD1-3C251C970CDC}" type="pres">
      <dgm:prSet presAssocID="{7D52EEF9-7118-4782-9E9D-CBA25DDFE1F8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9C2D59-47BE-4CEA-B242-1583AAE45434}" type="pres">
      <dgm:prSet presAssocID="{561B6D83-E86A-42AB-8D97-5F422156ADC4}" presName="parentText" presStyleLbl="node1" presStyleIdx="1" presStyleCnt="2" custScaleY="5029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0B732C-7949-4BD7-B4E8-5E506041CDBF}" type="pres">
      <dgm:prSet presAssocID="{561B6D83-E86A-42AB-8D97-5F422156ADC4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BD43156-13DD-453B-A6EA-B2CB233A17C0}" type="presOf" srcId="{561B6D83-E86A-42AB-8D97-5F422156ADC4}" destId="{399C2D59-47BE-4CEA-B242-1583AAE45434}" srcOrd="0" destOrd="0" presId="urn:microsoft.com/office/officeart/2005/8/layout/vList2"/>
    <dgm:cxn modelId="{216D5E66-BE54-45C4-A76B-2383D7448040}" srcId="{7D52EEF9-7118-4782-9E9D-CBA25DDFE1F8}" destId="{D42D1BF5-5C13-48BB-B95D-8FDB9D86B26D}" srcOrd="1" destOrd="0" parTransId="{81FDF3ED-CF8B-4137-87AF-BFA0D673D549}" sibTransId="{11760D4A-5C27-434B-82D8-A3A43461EB49}"/>
    <dgm:cxn modelId="{1769F8F5-F097-4F85-A7C6-153CB946C985}" srcId="{561B6D83-E86A-42AB-8D97-5F422156ADC4}" destId="{5DECFA6F-C21A-481E-AEDD-D48776EDEFDF}" srcOrd="0" destOrd="0" parTransId="{91D8F2EC-E3AB-4268-A6C0-7D182E6B29E7}" sibTransId="{558194CC-C219-4A00-9A74-C5C7BCCAFB38}"/>
    <dgm:cxn modelId="{92CB4E53-D508-45CC-A96F-6CBCCECD7D26}" srcId="{7D52EEF9-7118-4782-9E9D-CBA25DDFE1F8}" destId="{2AFA36BD-CF96-4CB0-B636-42A1015840A6}" srcOrd="2" destOrd="0" parTransId="{E2BC68F0-1815-4936-916A-A21D279665A0}" sibTransId="{39DBEFE7-F67E-48DD-A26E-B4CB61FFC84D}"/>
    <dgm:cxn modelId="{2FFB3532-7943-4E9D-9301-DCD3BBF4E71D}" srcId="{7D52EEF9-7118-4782-9E9D-CBA25DDFE1F8}" destId="{59726FBE-BB76-4FC8-BA4A-EFE810AAFD6B}" srcOrd="0" destOrd="0" parTransId="{D315AAEF-CA4D-42D4-95BB-E3EDF284106A}" sibTransId="{0F1D2050-E476-4987-AC9C-9DCA4D92FFA4}"/>
    <dgm:cxn modelId="{1614BC0C-38E2-4824-A20A-9E3A1B812BE5}" type="presOf" srcId="{1E7E963F-2816-4B5C-8796-D8CAFAA4E462}" destId="{EAD3C46F-0526-44BD-B15B-1E9904D0F775}" srcOrd="0" destOrd="0" presId="urn:microsoft.com/office/officeart/2005/8/layout/vList2"/>
    <dgm:cxn modelId="{9ADC85F7-11A4-4AAF-B894-BB37A04568BF}" srcId="{1E7E963F-2816-4B5C-8796-D8CAFAA4E462}" destId="{7D52EEF9-7118-4782-9E9D-CBA25DDFE1F8}" srcOrd="0" destOrd="0" parTransId="{D4433BCB-9962-425B-A44F-CD3A69ABBD5C}" sibTransId="{ACD6C33C-FD82-4030-9209-88C3C31A0206}"/>
    <dgm:cxn modelId="{3D076862-C092-4E4E-8FD4-ABF9E4C49F57}" type="presOf" srcId="{7D52EEF9-7118-4782-9E9D-CBA25DDFE1F8}" destId="{BC736B38-457D-4538-A72E-BB36E29A54F9}" srcOrd="0" destOrd="0" presId="urn:microsoft.com/office/officeart/2005/8/layout/vList2"/>
    <dgm:cxn modelId="{8FFF08BC-4A7F-4ED9-85F9-0ADFE442DF03}" type="presOf" srcId="{D42D1BF5-5C13-48BB-B95D-8FDB9D86B26D}" destId="{6AD21E8A-F002-4720-BAD1-3C251C970CDC}" srcOrd="0" destOrd="1" presId="urn:microsoft.com/office/officeart/2005/8/layout/vList2"/>
    <dgm:cxn modelId="{A41AFF3B-9D82-419D-91D7-A3908106F6BD}" type="presOf" srcId="{2AFA36BD-CF96-4CB0-B636-42A1015840A6}" destId="{6AD21E8A-F002-4720-BAD1-3C251C970CDC}" srcOrd="0" destOrd="2" presId="urn:microsoft.com/office/officeart/2005/8/layout/vList2"/>
    <dgm:cxn modelId="{EB55347C-9847-4E4A-A011-EA6C6AB2EA39}" type="presOf" srcId="{5DECFA6F-C21A-481E-AEDD-D48776EDEFDF}" destId="{890B732C-7949-4BD7-B4E8-5E506041CDBF}" srcOrd="0" destOrd="0" presId="urn:microsoft.com/office/officeart/2005/8/layout/vList2"/>
    <dgm:cxn modelId="{3437CE5C-9B0B-4979-8F54-ADD50BFE3817}" srcId="{1E7E963F-2816-4B5C-8796-D8CAFAA4E462}" destId="{561B6D83-E86A-42AB-8D97-5F422156ADC4}" srcOrd="1" destOrd="0" parTransId="{D2F05C62-2A4A-40AE-BB0F-BA2D1B45E496}" sibTransId="{DE70C596-35FD-46B7-8B99-55478DAE10C9}"/>
    <dgm:cxn modelId="{9E97A74B-0AD1-41F9-91BF-A28935B6E5D1}" type="presOf" srcId="{59726FBE-BB76-4FC8-BA4A-EFE810AAFD6B}" destId="{6AD21E8A-F002-4720-BAD1-3C251C970CDC}" srcOrd="0" destOrd="0" presId="urn:microsoft.com/office/officeart/2005/8/layout/vList2"/>
    <dgm:cxn modelId="{01BE695A-D9D4-4D61-AB22-5F5345E4219F}" type="presParOf" srcId="{EAD3C46F-0526-44BD-B15B-1E9904D0F775}" destId="{BC736B38-457D-4538-A72E-BB36E29A54F9}" srcOrd="0" destOrd="0" presId="urn:microsoft.com/office/officeart/2005/8/layout/vList2"/>
    <dgm:cxn modelId="{7B9EB687-EAE8-41D9-BD37-A829CFAEC2F1}" type="presParOf" srcId="{EAD3C46F-0526-44BD-B15B-1E9904D0F775}" destId="{6AD21E8A-F002-4720-BAD1-3C251C970CDC}" srcOrd="1" destOrd="0" presId="urn:microsoft.com/office/officeart/2005/8/layout/vList2"/>
    <dgm:cxn modelId="{F1A34D57-93FB-4546-B85A-CD8B1A6A5483}" type="presParOf" srcId="{EAD3C46F-0526-44BD-B15B-1E9904D0F775}" destId="{399C2D59-47BE-4CEA-B242-1583AAE45434}" srcOrd="2" destOrd="0" presId="urn:microsoft.com/office/officeart/2005/8/layout/vList2"/>
    <dgm:cxn modelId="{C1D1A1C2-41C7-44EA-B8BB-A69753A489DB}" type="presParOf" srcId="{EAD3C46F-0526-44BD-B15B-1E9904D0F775}" destId="{890B732C-7949-4BD7-B4E8-5E506041CDBF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A1BB04-4C07-4E48-91FC-C063F545340C}">
      <dsp:nvSpPr>
        <dsp:cNvPr id="0" name=""/>
        <dsp:cNvSpPr/>
      </dsp:nvSpPr>
      <dsp:spPr>
        <a:xfrm>
          <a:off x="1728473" y="492"/>
          <a:ext cx="2303693" cy="11518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Стоимость добытого полезного ископаемого</a:t>
          </a:r>
          <a:endParaRPr lang="ru-RU" sz="2000" kern="1200" dirty="0"/>
        </a:p>
      </dsp:txBody>
      <dsp:txXfrm>
        <a:off x="1762209" y="34228"/>
        <a:ext cx="2236221" cy="1084374"/>
      </dsp:txXfrm>
    </dsp:sp>
    <dsp:sp modelId="{06F997DC-8741-42E8-9456-8047F1472FD6}">
      <dsp:nvSpPr>
        <dsp:cNvPr id="0" name=""/>
        <dsp:cNvSpPr/>
      </dsp:nvSpPr>
      <dsp:spPr>
        <a:xfrm>
          <a:off x="1958842" y="1152338"/>
          <a:ext cx="230369" cy="8638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3885"/>
              </a:lnTo>
              <a:lnTo>
                <a:pt x="230369" y="86388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FD5EE1-1794-403A-B886-99838882643F}">
      <dsp:nvSpPr>
        <dsp:cNvPr id="0" name=""/>
        <dsp:cNvSpPr/>
      </dsp:nvSpPr>
      <dsp:spPr>
        <a:xfrm>
          <a:off x="2189211" y="1440300"/>
          <a:ext cx="1842954" cy="11518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Прямые расходы</a:t>
          </a:r>
          <a:endParaRPr lang="ru-RU" sz="2000" kern="1200" dirty="0"/>
        </a:p>
      </dsp:txBody>
      <dsp:txXfrm>
        <a:off x="2222947" y="1474036"/>
        <a:ext cx="1775482" cy="1084374"/>
      </dsp:txXfrm>
    </dsp:sp>
    <dsp:sp modelId="{697FD273-2BA9-4833-9BF5-8DD4A98CFD23}">
      <dsp:nvSpPr>
        <dsp:cNvPr id="0" name=""/>
        <dsp:cNvSpPr/>
      </dsp:nvSpPr>
      <dsp:spPr>
        <a:xfrm>
          <a:off x="1958842" y="1152338"/>
          <a:ext cx="230369" cy="23036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3693"/>
              </a:lnTo>
              <a:lnTo>
                <a:pt x="230369" y="230369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5471D5-7373-447E-9A3C-4D0109342A97}">
      <dsp:nvSpPr>
        <dsp:cNvPr id="0" name=""/>
        <dsp:cNvSpPr/>
      </dsp:nvSpPr>
      <dsp:spPr>
        <a:xfrm>
          <a:off x="2189211" y="2880109"/>
          <a:ext cx="1842954" cy="11518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Косвенные расходы</a:t>
          </a:r>
          <a:endParaRPr lang="ru-RU" sz="2000" kern="1200" dirty="0"/>
        </a:p>
      </dsp:txBody>
      <dsp:txXfrm>
        <a:off x="2222947" y="2913845"/>
        <a:ext cx="1775482" cy="10843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BD799C-54C0-4525-B242-2DCFB885486B}">
      <dsp:nvSpPr>
        <dsp:cNvPr id="0" name=""/>
        <dsp:cNvSpPr/>
      </dsp:nvSpPr>
      <dsp:spPr>
        <a:xfrm>
          <a:off x="1540" y="991410"/>
          <a:ext cx="1473562" cy="14735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Прямые расходы</a:t>
          </a:r>
          <a:endParaRPr lang="ru-RU" sz="1200" b="1" kern="1200" dirty="0"/>
        </a:p>
      </dsp:txBody>
      <dsp:txXfrm>
        <a:off x="217338" y="1207208"/>
        <a:ext cx="1041966" cy="1041966"/>
      </dsp:txXfrm>
    </dsp:sp>
    <dsp:sp modelId="{65CF5C6F-DB98-46FD-91D5-5C7A350410B9}">
      <dsp:nvSpPr>
        <dsp:cNvPr id="0" name=""/>
        <dsp:cNvSpPr/>
      </dsp:nvSpPr>
      <dsp:spPr>
        <a:xfrm>
          <a:off x="6773664" y="1332891"/>
          <a:ext cx="854666" cy="854666"/>
        </a:xfrm>
        <a:prstGeom prst="mathMinus">
          <a:avLst/>
        </a:prstGeom>
        <a:solidFill>
          <a:srgbClr val="B9CDE5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>
        <a:off x="6886950" y="1659715"/>
        <a:ext cx="628094" cy="201018"/>
      </dsp:txXfrm>
    </dsp:sp>
    <dsp:sp modelId="{EF65EAAB-C235-49C0-A137-AA7EB2CB7682}">
      <dsp:nvSpPr>
        <dsp:cNvPr id="0" name=""/>
        <dsp:cNvSpPr/>
      </dsp:nvSpPr>
      <dsp:spPr>
        <a:xfrm>
          <a:off x="2569075" y="991410"/>
          <a:ext cx="1439331" cy="1473562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/>
            <a:t>ПР по ДПИ, произведенные в налоговом периоде</a:t>
          </a:r>
          <a:endParaRPr lang="ru-RU" sz="1200" kern="1200" dirty="0"/>
        </a:p>
      </dsp:txBody>
      <dsp:txXfrm>
        <a:off x="2779860" y="1207208"/>
        <a:ext cx="1017761" cy="1041966"/>
      </dsp:txXfrm>
    </dsp:sp>
    <dsp:sp modelId="{B67DB9D9-F938-4300-8C85-C688D55D598C}">
      <dsp:nvSpPr>
        <dsp:cNvPr id="0" name=""/>
        <dsp:cNvSpPr/>
      </dsp:nvSpPr>
      <dsp:spPr>
        <a:xfrm>
          <a:off x="4091425" y="1339541"/>
          <a:ext cx="854666" cy="854666"/>
        </a:xfrm>
        <a:prstGeom prst="mathPlus">
          <a:avLst/>
        </a:prstGeom>
        <a:solidFill>
          <a:srgbClr val="B9CDE5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>
        <a:off x="4204711" y="1666365"/>
        <a:ext cx="628094" cy="201018"/>
      </dsp:txXfrm>
    </dsp:sp>
    <dsp:sp modelId="{2AB68BD6-263F-48DE-A9B1-C45AE84DED37}">
      <dsp:nvSpPr>
        <dsp:cNvPr id="0" name=""/>
        <dsp:cNvSpPr/>
      </dsp:nvSpPr>
      <dsp:spPr>
        <a:xfrm>
          <a:off x="5102378" y="991410"/>
          <a:ext cx="1473562" cy="1473562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/>
            <a:t>Остаток НЗП на начало налогового периода</a:t>
          </a:r>
          <a:endParaRPr lang="ru-RU" sz="1200" kern="1200" dirty="0"/>
        </a:p>
      </dsp:txBody>
      <dsp:txXfrm>
        <a:off x="5318176" y="1207208"/>
        <a:ext cx="1041966" cy="1041966"/>
      </dsp:txXfrm>
    </dsp:sp>
    <dsp:sp modelId="{3C741F7E-8ABE-4947-A235-96C96A3550B1}">
      <dsp:nvSpPr>
        <dsp:cNvPr id="0" name=""/>
        <dsp:cNvSpPr/>
      </dsp:nvSpPr>
      <dsp:spPr>
        <a:xfrm>
          <a:off x="1587357" y="1339541"/>
          <a:ext cx="854666" cy="854666"/>
        </a:xfrm>
        <a:prstGeom prst="mathEqual">
          <a:avLst/>
        </a:prstGeom>
        <a:solidFill>
          <a:srgbClr val="B9CDE5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 dirty="0"/>
        </a:p>
      </dsp:txBody>
      <dsp:txXfrm>
        <a:off x="1700643" y="1515602"/>
        <a:ext cx="628094" cy="502544"/>
      </dsp:txXfrm>
    </dsp:sp>
    <dsp:sp modelId="{55E57A28-46E7-4035-8F9C-E9ACA89E9981}">
      <dsp:nvSpPr>
        <dsp:cNvPr id="0" name=""/>
        <dsp:cNvSpPr/>
      </dsp:nvSpPr>
      <dsp:spPr>
        <a:xfrm>
          <a:off x="7669913" y="991410"/>
          <a:ext cx="1473562" cy="1473562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/>
            <a:t>Остаток НЗП на конец налог</a:t>
          </a:r>
          <a:endParaRPr lang="ru-RU" sz="1200" kern="1200" dirty="0"/>
        </a:p>
      </dsp:txBody>
      <dsp:txXfrm>
        <a:off x="7885711" y="1207208"/>
        <a:ext cx="1041966" cy="10419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BD799C-54C0-4525-B242-2DCFB885486B}">
      <dsp:nvSpPr>
        <dsp:cNvPr id="0" name=""/>
        <dsp:cNvSpPr/>
      </dsp:nvSpPr>
      <dsp:spPr>
        <a:xfrm>
          <a:off x="3097" y="917276"/>
          <a:ext cx="1049157" cy="10491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/>
            <a:t>Косвенные расходы</a:t>
          </a:r>
          <a:endParaRPr lang="ru-RU" sz="1100" b="1" kern="1200" dirty="0"/>
        </a:p>
      </dsp:txBody>
      <dsp:txXfrm>
        <a:off x="156742" y="1070921"/>
        <a:ext cx="741867" cy="741867"/>
      </dsp:txXfrm>
    </dsp:sp>
    <dsp:sp modelId="{65CF5C6F-DB98-46FD-91D5-5C7A350410B9}">
      <dsp:nvSpPr>
        <dsp:cNvPr id="0" name=""/>
        <dsp:cNvSpPr/>
      </dsp:nvSpPr>
      <dsp:spPr>
        <a:xfrm>
          <a:off x="2617600" y="1118157"/>
          <a:ext cx="608511" cy="608511"/>
        </a:xfrm>
        <a:prstGeom prst="mathPlus">
          <a:avLst/>
        </a:prstGeom>
        <a:solidFill>
          <a:srgbClr val="B9CDE5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/>
        </a:p>
      </dsp:txBody>
      <dsp:txXfrm>
        <a:off x="2698258" y="1350852"/>
        <a:ext cx="447195" cy="143121"/>
      </dsp:txXfrm>
    </dsp:sp>
    <dsp:sp modelId="{EF65EAAB-C235-49C0-A137-AA7EB2CB7682}">
      <dsp:nvSpPr>
        <dsp:cNvPr id="0" name=""/>
        <dsp:cNvSpPr/>
      </dsp:nvSpPr>
      <dsp:spPr>
        <a:xfrm>
          <a:off x="1593608" y="917276"/>
          <a:ext cx="1024785" cy="1049157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/>
            <a:t>ВР, относящиеся к ДПИ</a:t>
          </a:r>
          <a:endParaRPr lang="ru-RU" sz="1000" i="1" kern="1200" dirty="0"/>
        </a:p>
      </dsp:txBody>
      <dsp:txXfrm>
        <a:off x="1743684" y="1070921"/>
        <a:ext cx="724633" cy="741867"/>
      </dsp:txXfrm>
    </dsp:sp>
    <dsp:sp modelId="{B67DB9D9-F938-4300-8C85-C688D55D598C}">
      <dsp:nvSpPr>
        <dsp:cNvPr id="0" name=""/>
        <dsp:cNvSpPr/>
      </dsp:nvSpPr>
      <dsp:spPr>
        <a:xfrm>
          <a:off x="2617598" y="1246352"/>
          <a:ext cx="608511" cy="608511"/>
        </a:xfrm>
        <a:prstGeom prst="mathPlus">
          <a:avLst/>
        </a:prstGeom>
        <a:solidFill>
          <a:srgbClr val="B9CDE5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/>
        </a:p>
      </dsp:txBody>
      <dsp:txXfrm>
        <a:off x="2698256" y="1479047"/>
        <a:ext cx="447195" cy="143121"/>
      </dsp:txXfrm>
    </dsp:sp>
    <dsp:sp modelId="{2AB68BD6-263F-48DE-A9B1-C45AE84DED37}">
      <dsp:nvSpPr>
        <dsp:cNvPr id="0" name=""/>
        <dsp:cNvSpPr/>
      </dsp:nvSpPr>
      <dsp:spPr>
        <a:xfrm>
          <a:off x="3288574" y="917276"/>
          <a:ext cx="1049157" cy="1049157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/>
            <a:t>КР, прямо относящиеся к ДПИ</a:t>
          </a:r>
          <a:endParaRPr lang="ru-RU" sz="1000" b="1" i="1" kern="1200" dirty="0"/>
        </a:p>
      </dsp:txBody>
      <dsp:txXfrm>
        <a:off x="3442219" y="1070921"/>
        <a:ext cx="741867" cy="741867"/>
      </dsp:txXfrm>
    </dsp:sp>
    <dsp:sp modelId="{3C741F7E-8ABE-4947-A235-96C96A3550B1}">
      <dsp:nvSpPr>
        <dsp:cNvPr id="0" name=""/>
        <dsp:cNvSpPr/>
      </dsp:nvSpPr>
      <dsp:spPr>
        <a:xfrm>
          <a:off x="4337736" y="1138682"/>
          <a:ext cx="608511" cy="608511"/>
        </a:xfrm>
        <a:prstGeom prst="mathPlus">
          <a:avLst/>
        </a:prstGeom>
        <a:solidFill>
          <a:srgbClr val="B9CDE5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/>
        </a:p>
      </dsp:txBody>
      <dsp:txXfrm>
        <a:off x="4418394" y="1371377"/>
        <a:ext cx="447195" cy="143121"/>
      </dsp:txXfrm>
    </dsp:sp>
    <dsp:sp modelId="{0E332137-2227-4F54-8392-CBFE937B69E8}">
      <dsp:nvSpPr>
        <dsp:cNvPr id="0" name=""/>
        <dsp:cNvSpPr/>
      </dsp:nvSpPr>
      <dsp:spPr>
        <a:xfrm>
          <a:off x="8376314" y="886305"/>
          <a:ext cx="1049157" cy="1049157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/>
            <a:t>ПР по ДПИ, произведенные в налоговом периоде</a:t>
          </a:r>
          <a:endParaRPr lang="ru-RU" sz="1000" i="1" kern="1200" dirty="0"/>
        </a:p>
      </dsp:txBody>
      <dsp:txXfrm>
        <a:off x="8529959" y="1039950"/>
        <a:ext cx="741867" cy="741867"/>
      </dsp:txXfrm>
    </dsp:sp>
    <dsp:sp modelId="{1D39A74B-F4C5-41D7-811E-B3D83FC3634B}">
      <dsp:nvSpPr>
        <dsp:cNvPr id="0" name=""/>
        <dsp:cNvSpPr/>
      </dsp:nvSpPr>
      <dsp:spPr>
        <a:xfrm>
          <a:off x="4337734" y="1213900"/>
          <a:ext cx="608511" cy="608511"/>
        </a:xfrm>
        <a:prstGeom prst="mathPlus">
          <a:avLst/>
        </a:prstGeom>
        <a:solidFill>
          <a:srgbClr val="B9CDE5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/>
        </a:p>
      </dsp:txBody>
      <dsp:txXfrm>
        <a:off x="4418392" y="1446595"/>
        <a:ext cx="447195" cy="143121"/>
      </dsp:txXfrm>
    </dsp:sp>
    <dsp:sp modelId="{CE1FAC5E-0F41-4619-B16D-1F087BE5886F}">
      <dsp:nvSpPr>
        <dsp:cNvPr id="0" name=""/>
        <dsp:cNvSpPr/>
      </dsp:nvSpPr>
      <dsp:spPr>
        <a:xfrm>
          <a:off x="6581385" y="917276"/>
          <a:ext cx="1049157" cy="1049157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/>
            <a:t>Общая сумма ПР, произведенных в налоговом периоде</a:t>
          </a:r>
          <a:endParaRPr lang="ru-RU" sz="1000" i="1" kern="1200" dirty="0"/>
        </a:p>
      </dsp:txBody>
      <dsp:txXfrm>
        <a:off x="6735030" y="1070921"/>
        <a:ext cx="741867" cy="741867"/>
      </dsp:txXfrm>
    </dsp:sp>
    <dsp:sp modelId="{B0E3C805-EC94-40B1-95C2-B914B2560D50}">
      <dsp:nvSpPr>
        <dsp:cNvPr id="0" name=""/>
        <dsp:cNvSpPr/>
      </dsp:nvSpPr>
      <dsp:spPr>
        <a:xfrm>
          <a:off x="1008113" y="1106394"/>
          <a:ext cx="608511" cy="608511"/>
        </a:xfrm>
        <a:prstGeom prst="mathEqual">
          <a:avLst/>
        </a:prstGeom>
        <a:solidFill>
          <a:srgbClr val="B9CDE5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 dirty="0"/>
        </a:p>
      </dsp:txBody>
      <dsp:txXfrm>
        <a:off x="1088771" y="1231747"/>
        <a:ext cx="447195" cy="357805"/>
      </dsp:txXfrm>
    </dsp:sp>
    <dsp:sp modelId="{55E57A28-46E7-4035-8F9C-E9ACA89E9981}">
      <dsp:nvSpPr>
        <dsp:cNvPr id="0" name=""/>
        <dsp:cNvSpPr/>
      </dsp:nvSpPr>
      <dsp:spPr>
        <a:xfrm>
          <a:off x="4936044" y="917276"/>
          <a:ext cx="1049157" cy="1049157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/>
            <a:t>ВР и КР, относящиеся и не относящиеся к ДПИ </a:t>
          </a:r>
          <a:endParaRPr lang="ru-RU" sz="1000" i="1" kern="1200" dirty="0"/>
        </a:p>
      </dsp:txBody>
      <dsp:txXfrm>
        <a:off x="5089689" y="1070921"/>
        <a:ext cx="741867" cy="74186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36B38-457D-4538-A72E-BB36E29A54F9}">
      <dsp:nvSpPr>
        <dsp:cNvPr id="0" name=""/>
        <dsp:cNvSpPr/>
      </dsp:nvSpPr>
      <dsp:spPr>
        <a:xfrm>
          <a:off x="0" y="255814"/>
          <a:ext cx="7992888" cy="6120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Актуальная судебная практика (п. 4 ст. 340 НК РФ)</a:t>
          </a:r>
          <a:endParaRPr lang="ru-RU" sz="1600" b="1" kern="1200" dirty="0"/>
        </a:p>
      </dsp:txBody>
      <dsp:txXfrm>
        <a:off x="29875" y="285689"/>
        <a:ext cx="7933138" cy="552251"/>
      </dsp:txXfrm>
    </dsp:sp>
    <dsp:sp modelId="{6AD21E8A-F002-4720-BAD1-3C251C970CDC}">
      <dsp:nvSpPr>
        <dsp:cNvPr id="0" name=""/>
        <dsp:cNvSpPr/>
      </dsp:nvSpPr>
      <dsp:spPr>
        <a:xfrm>
          <a:off x="0" y="867816"/>
          <a:ext cx="7992888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774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 smtClean="0">
              <a:solidFill>
                <a:schemeClr val="tx1"/>
              </a:solidFill>
            </a:rPr>
            <a:t>Определение ВС РФ N 305-ЭС20-2246 от 26.03.20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 smtClean="0">
              <a:solidFill>
                <a:schemeClr val="tx1"/>
              </a:solidFill>
            </a:rPr>
            <a:t>Решение АС города Москвы А40-206045/18-107-4315 от 20.12.2019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 smtClean="0">
              <a:solidFill>
                <a:schemeClr val="tx1"/>
              </a:solidFill>
            </a:rPr>
            <a:t>Определение ВС РФ N 305-КГ18-26203 от 26 февраля 2019 г. </a:t>
          </a:r>
          <a:endParaRPr lang="ru-RU" sz="1600" kern="1200" dirty="0"/>
        </a:p>
      </dsp:txBody>
      <dsp:txXfrm>
        <a:off x="0" y="867816"/>
        <a:ext cx="7992888" cy="1076400"/>
      </dsp:txXfrm>
    </dsp:sp>
    <dsp:sp modelId="{399C2D59-47BE-4CEA-B242-1583AAE45434}">
      <dsp:nvSpPr>
        <dsp:cNvPr id="0" name=""/>
        <dsp:cNvSpPr/>
      </dsp:nvSpPr>
      <dsp:spPr>
        <a:xfrm>
          <a:off x="0" y="1944216"/>
          <a:ext cx="7992888" cy="6120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Вывод</a:t>
          </a:r>
          <a:endParaRPr lang="ru-RU" sz="1600" b="1" kern="1200" dirty="0"/>
        </a:p>
      </dsp:txBody>
      <dsp:txXfrm>
        <a:off x="29875" y="1974091"/>
        <a:ext cx="7933138" cy="552251"/>
      </dsp:txXfrm>
    </dsp:sp>
    <dsp:sp modelId="{890B732C-7949-4BD7-B4E8-5E506041CDBF}">
      <dsp:nvSpPr>
        <dsp:cNvPr id="0" name=""/>
        <dsp:cNvSpPr/>
      </dsp:nvSpPr>
      <dsp:spPr>
        <a:xfrm>
          <a:off x="0" y="2556217"/>
          <a:ext cx="7992888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774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 smtClean="0"/>
            <a:t>При исчислении расчетной стоимости добытого полезного ископаемого следует учитывать расходы, осуществленные недропользователем </a:t>
          </a:r>
          <a:r>
            <a:rPr lang="ru-RU" sz="1600" u="sng" kern="1200" dirty="0" smtClean="0"/>
            <a:t>в рамках всего комплекса технологических операций (процессов)</a:t>
          </a:r>
          <a:r>
            <a:rPr lang="ru-RU" sz="1600" kern="1200" dirty="0" smtClean="0"/>
            <a:t>, относящихся и связанных с добычей полезного ископаемого</a:t>
          </a:r>
          <a:endParaRPr lang="ru-RU" sz="1600" kern="1200" dirty="0"/>
        </a:p>
      </dsp:txBody>
      <dsp:txXfrm>
        <a:off x="0" y="2556217"/>
        <a:ext cx="7992888" cy="1076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03.06.2020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4445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8" y="1574"/>
            <a:ext cx="10691812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802005" y="3708623"/>
            <a:ext cx="9089390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604010" y="5364807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7" y="2108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5" y="1771650"/>
            <a:ext cx="8561139" cy="5324475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0363" indent="3175">
              <a:defRPr>
                <a:latin typeface="+mj-lt"/>
              </a:defRPr>
            </a:lvl2pPr>
            <a:lvl3pPr marL="628650" indent="-260350">
              <a:tabLst/>
              <a:defRPr>
                <a:latin typeface="+mj-lt"/>
              </a:defRPr>
            </a:lvl3pPr>
            <a:lvl4pPr marL="0" indent="360363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930876" y="5652839"/>
            <a:ext cx="1080120" cy="41549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962026" y="552451"/>
            <a:ext cx="8580438" cy="1219199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52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5" y="1771650"/>
            <a:ext cx="8561139" cy="5324475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3538" indent="0">
              <a:defRPr>
                <a:latin typeface="+mj-lt"/>
              </a:defRPr>
            </a:lvl2pPr>
            <a:lvl3pPr marL="628650" indent="-260350">
              <a:defRPr>
                <a:latin typeface="+mj-lt"/>
              </a:defRPr>
            </a:lvl3pPr>
            <a:lvl4pPr marL="0" indent="360363">
              <a:defRPr>
                <a:latin typeface="+mj-lt"/>
              </a:defRPr>
            </a:lvl4pPr>
            <a:lvl5pPr marL="1435100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961196" y="552451"/>
            <a:ext cx="8581267" cy="1219199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1116335"/>
            <a:ext cx="8561139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3781425"/>
            <a:ext cx="8561139" cy="3314700"/>
          </a:xfrm>
        </p:spPr>
        <p:txBody>
          <a:bodyPr anchor="t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7" y="2108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6" y="1771650"/>
            <a:ext cx="4234282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58" y="1771650"/>
            <a:ext cx="4262505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4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771650"/>
            <a:ext cx="4297420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25" y="2397901"/>
            <a:ext cx="4297420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1" y="1771650"/>
            <a:ext cx="4195762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1" y="2412479"/>
            <a:ext cx="4195762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7" y="2108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552451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578975" y="6474804"/>
            <a:ext cx="663575" cy="720080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212" y="540271"/>
            <a:ext cx="8588251" cy="1224136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212" y="1764295"/>
            <a:ext cx="8588251" cy="5331830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734550" y="6660951"/>
            <a:ext cx="724718" cy="696626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>
            <a:lvl1pPr algn="ctr">
              <a:lnSpc>
                <a:spcPts val="2400"/>
              </a:lnSpc>
              <a:defRPr sz="2700">
                <a:solidFill>
                  <a:schemeClr val="bg1"/>
                </a:solidFill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1043056" rtl="0" eaLnBrk="1" latinLnBrk="0" hangingPunct="1">
        <a:lnSpc>
          <a:spcPts val="5200"/>
        </a:lnSpc>
        <a:spcBef>
          <a:spcPct val="0"/>
        </a:spcBef>
        <a:buNone/>
        <a:defRPr sz="42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63538" indent="0" algn="l" defTabSz="1043056" rtl="0" eaLnBrk="1" latinLnBrk="0" hangingPunct="1">
        <a:spcBef>
          <a:spcPct val="20000"/>
        </a:spcBef>
        <a:buFont typeface="+mj-lt"/>
        <a:buNone/>
        <a:defRPr sz="36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63538" indent="0" algn="l" defTabSz="1043056" rtl="0" eaLnBrk="1" latinLnBrk="0" hangingPunct="1">
        <a:spcBef>
          <a:spcPct val="20000"/>
        </a:spcBef>
        <a:buFont typeface="Arial" pitchFamily="34" charset="0"/>
        <a:buNone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712788" indent="-260350" algn="l" defTabSz="1043056" rtl="0" eaLnBrk="1" latinLnBrk="0" hangingPunct="1">
        <a:spcBef>
          <a:spcPct val="20000"/>
        </a:spcBef>
        <a:buFont typeface="Arial" pitchFamily="34" charset="0"/>
        <a:buChar char="•"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60363" algn="just" defTabSz="1043056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tabLst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435100" indent="0" algn="l" defTabSz="1043056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400" dirty="0">
                <a:latin typeface="+mn-lt"/>
                <a:cs typeface="Times New Roman" pitchFamily="18" charset="0"/>
              </a:rPr>
              <a:t>  </a:t>
            </a:r>
            <a:r>
              <a:rPr lang="ru-RU" sz="2400" dirty="0" smtClean="0">
                <a:latin typeface="+mn-lt"/>
                <a:cs typeface="Times New Roman" pitchFamily="18" charset="0"/>
              </a:rPr>
              <a:t>Правомерность и обоснованность отнесения налогоплательщиками – добывающими организациями расходов, понесенных при добыче полезных ископаемых, к прямым или косвенным расходам</a:t>
            </a:r>
            <a:endParaRPr lang="ru-RU" sz="1600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2400" dirty="0" smtClean="0">
              <a:latin typeface="+mn-lt"/>
            </a:endParaRPr>
          </a:p>
          <a:p>
            <a:r>
              <a:rPr lang="ru-RU" sz="2400" dirty="0" smtClean="0">
                <a:latin typeface="+mn-lt"/>
                <a:cs typeface="Times New Roman" pitchFamily="18" charset="0"/>
              </a:rPr>
              <a:t>04.06.2020</a:t>
            </a:r>
            <a:endParaRPr lang="ru-RU" sz="2400" dirty="0">
              <a:latin typeface="+mn-lt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30476" y="2556495"/>
            <a:ext cx="4176464" cy="1008112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ФЕДЕРАЛЬНАЯ НАЛОГОВАЯ СЛУЖБА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954212" y="540271"/>
            <a:ext cx="8581267" cy="1219199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latin typeface="+mn-lt"/>
                <a:cs typeface="Times New Roman" pitchFamily="18" charset="0"/>
              </a:rPr>
              <a:t>Перечень рассматриваемых вопросов</a:t>
            </a:r>
            <a:endParaRPr lang="ru-RU" sz="2800" dirty="0">
              <a:latin typeface="+mn-lt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12" name="Содержимое 4"/>
          <p:cNvSpPr>
            <a:spLocks noGrp="1"/>
          </p:cNvSpPr>
          <p:nvPr>
            <p:ph idx="1"/>
          </p:nvPr>
        </p:nvSpPr>
        <p:spPr>
          <a:xfrm>
            <a:off x="954212" y="1908423"/>
            <a:ext cx="8561139" cy="5324475"/>
          </a:xfrm>
        </p:spPr>
        <p:txBody>
          <a:bodyPr>
            <a:normAutofit/>
          </a:bodyPr>
          <a:lstStyle/>
          <a:p>
            <a:pPr marL="820738" indent="-457200">
              <a:buFont typeface="Arial" panose="020B0604020202020204" pitchFamily="34" charset="0"/>
              <a:buChar char="•"/>
            </a:pPr>
            <a:r>
              <a:rPr lang="ru-RU" sz="2400" b="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Способы оценки стоимости добытых полезных ископаемых</a:t>
            </a:r>
          </a:p>
          <a:p>
            <a:pPr marL="820738" indent="-457200">
              <a:buFont typeface="Arial" panose="020B0604020202020204" pitchFamily="34" charset="0"/>
              <a:buChar char="•"/>
            </a:pPr>
            <a:r>
              <a:rPr lang="ru-RU" sz="2400" b="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Порядок определения расчетной стоимости добытых полезных ископаемых</a:t>
            </a:r>
          </a:p>
          <a:p>
            <a:pPr marL="820738" indent="-457200">
              <a:buFont typeface="Arial" panose="020B0604020202020204" pitchFamily="34" charset="0"/>
              <a:buChar char="•"/>
            </a:pPr>
            <a:r>
              <a:rPr lang="ru-RU" sz="2400" b="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Виды расходов при определении расчетной стоимости добытых полезных ископаемых</a:t>
            </a:r>
          </a:p>
          <a:p>
            <a:pPr marL="820738" indent="-457200">
              <a:buFont typeface="Arial" panose="020B0604020202020204" pitchFamily="34" charset="0"/>
              <a:buChar char="•"/>
            </a:pPr>
            <a:r>
              <a:rPr lang="ru-RU" sz="2400" b="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Порядок отнесения расходов к прямым или косвенным</a:t>
            </a:r>
          </a:p>
          <a:p>
            <a:pPr marL="820738" indent="-457200">
              <a:buFont typeface="Arial" panose="020B0604020202020204" pitchFamily="34" charset="0"/>
              <a:buChar char="•"/>
            </a:pPr>
            <a:r>
              <a:rPr lang="ru-RU" sz="2400" b="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Судебная практика</a:t>
            </a:r>
          </a:p>
        </p:txBody>
      </p:sp>
    </p:spTree>
    <p:extLst>
      <p:ext uri="{BB962C8B-B14F-4D97-AF65-F5344CB8AC3E}">
        <p14:creationId xmlns:p14="http://schemas.microsoft.com/office/powerpoint/2010/main" val="209983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954212" y="540271"/>
            <a:ext cx="8581267" cy="1219199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latin typeface="+mn-lt"/>
                <a:cs typeface="Times New Roman" pitchFamily="18" charset="0"/>
              </a:rPr>
              <a:t>Способы оценки стоимости добытых полезных ископаемых</a:t>
            </a:r>
            <a:endParaRPr lang="ru-RU" sz="2800" dirty="0">
              <a:latin typeface="+mn-lt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3" name="Полилиния 2"/>
          <p:cNvSpPr/>
          <p:nvPr/>
        </p:nvSpPr>
        <p:spPr>
          <a:xfrm>
            <a:off x="1203296" y="2158325"/>
            <a:ext cx="740621" cy="1058030"/>
          </a:xfrm>
          <a:custGeom>
            <a:avLst/>
            <a:gdLst>
              <a:gd name="connsiteX0" fmla="*/ 0 w 1058029"/>
              <a:gd name="connsiteY0" fmla="*/ 0 h 740620"/>
              <a:gd name="connsiteX1" fmla="*/ 687719 w 1058029"/>
              <a:gd name="connsiteY1" fmla="*/ 0 h 740620"/>
              <a:gd name="connsiteX2" fmla="*/ 1058029 w 1058029"/>
              <a:gd name="connsiteY2" fmla="*/ 370310 h 740620"/>
              <a:gd name="connsiteX3" fmla="*/ 687719 w 1058029"/>
              <a:gd name="connsiteY3" fmla="*/ 740620 h 740620"/>
              <a:gd name="connsiteX4" fmla="*/ 0 w 1058029"/>
              <a:gd name="connsiteY4" fmla="*/ 740620 h 740620"/>
              <a:gd name="connsiteX5" fmla="*/ 370310 w 1058029"/>
              <a:gd name="connsiteY5" fmla="*/ 370310 h 740620"/>
              <a:gd name="connsiteX6" fmla="*/ 0 w 1058029"/>
              <a:gd name="connsiteY6" fmla="*/ 0 h 740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58029" h="740620">
                <a:moveTo>
                  <a:pt x="1058028" y="0"/>
                </a:moveTo>
                <a:lnTo>
                  <a:pt x="1058028" y="481403"/>
                </a:lnTo>
                <a:lnTo>
                  <a:pt x="529015" y="740620"/>
                </a:lnTo>
                <a:lnTo>
                  <a:pt x="1" y="481403"/>
                </a:lnTo>
                <a:lnTo>
                  <a:pt x="1" y="0"/>
                </a:lnTo>
                <a:lnTo>
                  <a:pt x="529015" y="259217"/>
                </a:lnTo>
                <a:lnTo>
                  <a:pt x="1058028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701" tIns="383010" rIns="12700" bIns="383011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kern="1200" dirty="0" smtClean="0"/>
              <a:t>1</a:t>
            </a:r>
            <a:endParaRPr lang="ru-RU" sz="2000" kern="1200" dirty="0"/>
          </a:p>
        </p:txBody>
      </p:sp>
      <p:sp>
        <p:nvSpPr>
          <p:cNvPr id="4" name="Полилиния 3"/>
          <p:cNvSpPr/>
          <p:nvPr/>
        </p:nvSpPr>
        <p:spPr>
          <a:xfrm>
            <a:off x="1943916" y="2154021"/>
            <a:ext cx="7403311" cy="687719"/>
          </a:xfrm>
          <a:custGeom>
            <a:avLst/>
            <a:gdLst>
              <a:gd name="connsiteX0" fmla="*/ 114622 w 687719"/>
              <a:gd name="connsiteY0" fmla="*/ 0 h 7403311"/>
              <a:gd name="connsiteX1" fmla="*/ 573097 w 687719"/>
              <a:gd name="connsiteY1" fmla="*/ 0 h 7403311"/>
              <a:gd name="connsiteX2" fmla="*/ 687719 w 687719"/>
              <a:gd name="connsiteY2" fmla="*/ 114622 h 7403311"/>
              <a:gd name="connsiteX3" fmla="*/ 687719 w 687719"/>
              <a:gd name="connsiteY3" fmla="*/ 7403311 h 7403311"/>
              <a:gd name="connsiteX4" fmla="*/ 687719 w 687719"/>
              <a:gd name="connsiteY4" fmla="*/ 7403311 h 7403311"/>
              <a:gd name="connsiteX5" fmla="*/ 0 w 687719"/>
              <a:gd name="connsiteY5" fmla="*/ 7403311 h 7403311"/>
              <a:gd name="connsiteX6" fmla="*/ 0 w 687719"/>
              <a:gd name="connsiteY6" fmla="*/ 7403311 h 7403311"/>
              <a:gd name="connsiteX7" fmla="*/ 0 w 687719"/>
              <a:gd name="connsiteY7" fmla="*/ 114622 h 7403311"/>
              <a:gd name="connsiteX8" fmla="*/ 114622 w 687719"/>
              <a:gd name="connsiteY8" fmla="*/ 0 h 7403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7719" h="7403311">
                <a:moveTo>
                  <a:pt x="687719" y="1233912"/>
                </a:moveTo>
                <a:lnTo>
                  <a:pt x="687719" y="6169399"/>
                </a:lnTo>
                <a:cubicBezTo>
                  <a:pt x="687719" y="6850867"/>
                  <a:pt x="682952" y="7403306"/>
                  <a:pt x="677071" y="7403306"/>
                </a:cubicBezTo>
                <a:lnTo>
                  <a:pt x="0" y="7403306"/>
                </a:lnTo>
                <a:lnTo>
                  <a:pt x="0" y="7403306"/>
                </a:lnTo>
                <a:lnTo>
                  <a:pt x="0" y="5"/>
                </a:lnTo>
                <a:lnTo>
                  <a:pt x="0" y="5"/>
                </a:lnTo>
                <a:lnTo>
                  <a:pt x="677071" y="5"/>
                </a:lnTo>
                <a:cubicBezTo>
                  <a:pt x="682952" y="5"/>
                  <a:pt x="687719" y="552444"/>
                  <a:pt x="687719" y="1233912"/>
                </a:cubicBez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2240" tIns="46272" rIns="46272" bIns="46272" numCol="1" spcCol="1270" anchor="ctr" anchorCtr="0">
            <a:noAutofit/>
          </a:bodyPr>
          <a:lstStyle/>
          <a:p>
            <a:pPr marL="0" lvl="1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2000" kern="1200" dirty="0" smtClean="0">
                <a:cs typeface="Times New Roman" pitchFamily="18" charset="0"/>
              </a:rPr>
              <a:t>На основании сложившихся цен реализации  за соответствующий налоговый период без учета субсидий</a:t>
            </a:r>
            <a:endParaRPr lang="ru-RU" sz="2000" kern="1200" dirty="0">
              <a:cs typeface="Times New Roman" pitchFamily="18" charset="0"/>
            </a:endParaRPr>
          </a:p>
        </p:txBody>
      </p:sp>
      <p:sp>
        <p:nvSpPr>
          <p:cNvPr id="7" name="Полилиния 6"/>
          <p:cNvSpPr/>
          <p:nvPr/>
        </p:nvSpPr>
        <p:spPr>
          <a:xfrm>
            <a:off x="1203294" y="3694224"/>
            <a:ext cx="740621" cy="1058030"/>
          </a:xfrm>
          <a:custGeom>
            <a:avLst/>
            <a:gdLst>
              <a:gd name="connsiteX0" fmla="*/ 0 w 1058029"/>
              <a:gd name="connsiteY0" fmla="*/ 0 h 740620"/>
              <a:gd name="connsiteX1" fmla="*/ 687719 w 1058029"/>
              <a:gd name="connsiteY1" fmla="*/ 0 h 740620"/>
              <a:gd name="connsiteX2" fmla="*/ 1058029 w 1058029"/>
              <a:gd name="connsiteY2" fmla="*/ 370310 h 740620"/>
              <a:gd name="connsiteX3" fmla="*/ 687719 w 1058029"/>
              <a:gd name="connsiteY3" fmla="*/ 740620 h 740620"/>
              <a:gd name="connsiteX4" fmla="*/ 0 w 1058029"/>
              <a:gd name="connsiteY4" fmla="*/ 740620 h 740620"/>
              <a:gd name="connsiteX5" fmla="*/ 370310 w 1058029"/>
              <a:gd name="connsiteY5" fmla="*/ 370310 h 740620"/>
              <a:gd name="connsiteX6" fmla="*/ 0 w 1058029"/>
              <a:gd name="connsiteY6" fmla="*/ 0 h 740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58029" h="740620">
                <a:moveTo>
                  <a:pt x="1058028" y="0"/>
                </a:moveTo>
                <a:lnTo>
                  <a:pt x="1058028" y="481403"/>
                </a:lnTo>
                <a:lnTo>
                  <a:pt x="529015" y="740620"/>
                </a:lnTo>
                <a:lnTo>
                  <a:pt x="1" y="481403"/>
                </a:lnTo>
                <a:lnTo>
                  <a:pt x="1" y="0"/>
                </a:lnTo>
                <a:lnTo>
                  <a:pt x="529015" y="259217"/>
                </a:lnTo>
                <a:lnTo>
                  <a:pt x="1058028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701" tIns="383010" rIns="12700" bIns="383011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kern="1200" dirty="0" smtClean="0"/>
              <a:t>2</a:t>
            </a:r>
            <a:endParaRPr lang="ru-RU" sz="2000" kern="1200" dirty="0"/>
          </a:p>
        </p:txBody>
      </p:sp>
      <p:sp>
        <p:nvSpPr>
          <p:cNvPr id="8" name="Полилиния 7"/>
          <p:cNvSpPr/>
          <p:nvPr/>
        </p:nvSpPr>
        <p:spPr>
          <a:xfrm>
            <a:off x="1943914" y="3694224"/>
            <a:ext cx="7403311" cy="687719"/>
          </a:xfrm>
          <a:custGeom>
            <a:avLst/>
            <a:gdLst>
              <a:gd name="connsiteX0" fmla="*/ 114622 w 687719"/>
              <a:gd name="connsiteY0" fmla="*/ 0 h 7403311"/>
              <a:gd name="connsiteX1" fmla="*/ 573097 w 687719"/>
              <a:gd name="connsiteY1" fmla="*/ 0 h 7403311"/>
              <a:gd name="connsiteX2" fmla="*/ 687719 w 687719"/>
              <a:gd name="connsiteY2" fmla="*/ 114622 h 7403311"/>
              <a:gd name="connsiteX3" fmla="*/ 687719 w 687719"/>
              <a:gd name="connsiteY3" fmla="*/ 7403311 h 7403311"/>
              <a:gd name="connsiteX4" fmla="*/ 687719 w 687719"/>
              <a:gd name="connsiteY4" fmla="*/ 7403311 h 7403311"/>
              <a:gd name="connsiteX5" fmla="*/ 0 w 687719"/>
              <a:gd name="connsiteY5" fmla="*/ 7403311 h 7403311"/>
              <a:gd name="connsiteX6" fmla="*/ 0 w 687719"/>
              <a:gd name="connsiteY6" fmla="*/ 7403311 h 7403311"/>
              <a:gd name="connsiteX7" fmla="*/ 0 w 687719"/>
              <a:gd name="connsiteY7" fmla="*/ 114622 h 7403311"/>
              <a:gd name="connsiteX8" fmla="*/ 114622 w 687719"/>
              <a:gd name="connsiteY8" fmla="*/ 0 h 7403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7719" h="7403311">
                <a:moveTo>
                  <a:pt x="687719" y="1233912"/>
                </a:moveTo>
                <a:lnTo>
                  <a:pt x="687719" y="6169399"/>
                </a:lnTo>
                <a:cubicBezTo>
                  <a:pt x="687719" y="6850867"/>
                  <a:pt x="682952" y="7403306"/>
                  <a:pt x="677071" y="7403306"/>
                </a:cubicBezTo>
                <a:lnTo>
                  <a:pt x="0" y="7403306"/>
                </a:lnTo>
                <a:lnTo>
                  <a:pt x="0" y="7403306"/>
                </a:lnTo>
                <a:lnTo>
                  <a:pt x="0" y="5"/>
                </a:lnTo>
                <a:lnTo>
                  <a:pt x="0" y="5"/>
                </a:lnTo>
                <a:lnTo>
                  <a:pt x="677071" y="5"/>
                </a:lnTo>
                <a:cubicBezTo>
                  <a:pt x="682952" y="5"/>
                  <a:pt x="687719" y="552444"/>
                  <a:pt x="687719" y="1233912"/>
                </a:cubicBez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2240" tIns="46272" rIns="46272" bIns="46272" numCol="1" spcCol="1270" anchor="ctr" anchorCtr="0">
            <a:noAutofit/>
          </a:bodyPr>
          <a:lstStyle/>
          <a:p>
            <a:pPr marL="0" lvl="1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2000" dirty="0">
                <a:cs typeface="Times New Roman" pitchFamily="18" charset="0"/>
              </a:rPr>
              <a:t>На основании сложившихся цен реализации за соответствующий налоговый период добытого полезного ископаемого</a:t>
            </a:r>
            <a:endParaRPr lang="ru-RU" sz="2000" dirty="0">
              <a:cs typeface="Times New Roman" pitchFamily="18" charset="0"/>
            </a:endParaRPr>
          </a:p>
        </p:txBody>
      </p:sp>
      <p:sp>
        <p:nvSpPr>
          <p:cNvPr id="10" name="Полилиния 9"/>
          <p:cNvSpPr/>
          <p:nvPr/>
        </p:nvSpPr>
        <p:spPr>
          <a:xfrm>
            <a:off x="1203295" y="5148783"/>
            <a:ext cx="740621" cy="1058030"/>
          </a:xfrm>
          <a:custGeom>
            <a:avLst/>
            <a:gdLst>
              <a:gd name="connsiteX0" fmla="*/ 0 w 1058029"/>
              <a:gd name="connsiteY0" fmla="*/ 0 h 740620"/>
              <a:gd name="connsiteX1" fmla="*/ 687719 w 1058029"/>
              <a:gd name="connsiteY1" fmla="*/ 0 h 740620"/>
              <a:gd name="connsiteX2" fmla="*/ 1058029 w 1058029"/>
              <a:gd name="connsiteY2" fmla="*/ 370310 h 740620"/>
              <a:gd name="connsiteX3" fmla="*/ 687719 w 1058029"/>
              <a:gd name="connsiteY3" fmla="*/ 740620 h 740620"/>
              <a:gd name="connsiteX4" fmla="*/ 0 w 1058029"/>
              <a:gd name="connsiteY4" fmla="*/ 740620 h 740620"/>
              <a:gd name="connsiteX5" fmla="*/ 370310 w 1058029"/>
              <a:gd name="connsiteY5" fmla="*/ 370310 h 740620"/>
              <a:gd name="connsiteX6" fmla="*/ 0 w 1058029"/>
              <a:gd name="connsiteY6" fmla="*/ 0 h 740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58029" h="740620">
                <a:moveTo>
                  <a:pt x="1058028" y="0"/>
                </a:moveTo>
                <a:lnTo>
                  <a:pt x="1058028" y="481403"/>
                </a:lnTo>
                <a:lnTo>
                  <a:pt x="529015" y="740620"/>
                </a:lnTo>
                <a:lnTo>
                  <a:pt x="1" y="481403"/>
                </a:lnTo>
                <a:lnTo>
                  <a:pt x="1" y="0"/>
                </a:lnTo>
                <a:lnTo>
                  <a:pt x="529015" y="259217"/>
                </a:lnTo>
                <a:lnTo>
                  <a:pt x="1058028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701" tIns="383010" rIns="12700" bIns="383011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kern="1200" dirty="0" smtClean="0"/>
              <a:t>3</a:t>
            </a:r>
            <a:endParaRPr lang="ru-RU" sz="2000" kern="1200" dirty="0"/>
          </a:p>
        </p:txBody>
      </p:sp>
      <p:sp>
        <p:nvSpPr>
          <p:cNvPr id="11" name="Полилиния 10"/>
          <p:cNvSpPr/>
          <p:nvPr/>
        </p:nvSpPr>
        <p:spPr>
          <a:xfrm>
            <a:off x="1943916" y="5192861"/>
            <a:ext cx="7403312" cy="677159"/>
          </a:xfrm>
          <a:custGeom>
            <a:avLst/>
            <a:gdLst>
              <a:gd name="connsiteX0" fmla="*/ 174059 w 1044336"/>
              <a:gd name="connsiteY0" fmla="*/ 0 h 7403311"/>
              <a:gd name="connsiteX1" fmla="*/ 870277 w 1044336"/>
              <a:gd name="connsiteY1" fmla="*/ 0 h 7403311"/>
              <a:gd name="connsiteX2" fmla="*/ 1044336 w 1044336"/>
              <a:gd name="connsiteY2" fmla="*/ 174059 h 7403311"/>
              <a:gd name="connsiteX3" fmla="*/ 1044336 w 1044336"/>
              <a:gd name="connsiteY3" fmla="*/ 7403311 h 7403311"/>
              <a:gd name="connsiteX4" fmla="*/ 1044336 w 1044336"/>
              <a:gd name="connsiteY4" fmla="*/ 7403311 h 7403311"/>
              <a:gd name="connsiteX5" fmla="*/ 0 w 1044336"/>
              <a:gd name="connsiteY5" fmla="*/ 7403311 h 7403311"/>
              <a:gd name="connsiteX6" fmla="*/ 0 w 1044336"/>
              <a:gd name="connsiteY6" fmla="*/ 7403311 h 7403311"/>
              <a:gd name="connsiteX7" fmla="*/ 0 w 1044336"/>
              <a:gd name="connsiteY7" fmla="*/ 174059 h 7403311"/>
              <a:gd name="connsiteX8" fmla="*/ 174059 w 1044336"/>
              <a:gd name="connsiteY8" fmla="*/ 0 h 7403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4336" h="7403311">
                <a:moveTo>
                  <a:pt x="1044336" y="1233909"/>
                </a:moveTo>
                <a:lnTo>
                  <a:pt x="1044336" y="6169402"/>
                </a:lnTo>
                <a:cubicBezTo>
                  <a:pt x="1044336" y="6850868"/>
                  <a:pt x="1033343" y="7403307"/>
                  <a:pt x="1019783" y="7403307"/>
                </a:cubicBezTo>
                <a:lnTo>
                  <a:pt x="0" y="7403307"/>
                </a:lnTo>
                <a:lnTo>
                  <a:pt x="0" y="7403307"/>
                </a:lnTo>
                <a:lnTo>
                  <a:pt x="0" y="4"/>
                </a:lnTo>
                <a:lnTo>
                  <a:pt x="0" y="4"/>
                </a:lnTo>
                <a:lnTo>
                  <a:pt x="1019783" y="4"/>
                </a:lnTo>
                <a:cubicBezTo>
                  <a:pt x="1033343" y="4"/>
                  <a:pt x="1044336" y="552443"/>
                  <a:pt x="1044336" y="1233909"/>
                </a:cubicBez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2241" tIns="63680" rIns="63680" bIns="63681" numCol="1" spcCol="1270" anchor="ctr" anchorCtr="0">
            <a:noAutofit/>
          </a:bodyPr>
          <a:lstStyle/>
          <a:p>
            <a:pPr marL="0" lvl="1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2000" dirty="0">
                <a:cs typeface="Times New Roman" pitchFamily="18" charset="0"/>
              </a:rPr>
              <a:t>Согласно расчетной стоимости добытого полезного ископаемого</a:t>
            </a:r>
            <a:endParaRPr lang="ru-RU" sz="2000" dirty="0"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12571" y="5994400"/>
            <a:ext cx="914400" cy="91440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1116335"/>
            <a:ext cx="8561139" cy="1296144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800" cap="none" dirty="0" smtClean="0">
                <a:latin typeface="+mn-lt"/>
                <a:cs typeface="Times New Roman" pitchFamily="18" charset="0"/>
              </a:rPr>
              <a:t>Порядок определения расчетной стоимости добытых полезных ископаемых </a:t>
            </a:r>
            <a:endParaRPr lang="ru-RU" sz="2800" cap="none" dirty="0">
              <a:latin typeface="+mn-lt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213" y="2916535"/>
            <a:ext cx="5184576" cy="3747542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Производится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в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случае отсутствия реализации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добытых полезных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ископаемых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Определяется на основании данных налогового учета в соответствии с учетной политикой налогоплательщика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Пункт 4 статьи 340 Налогового кодекса РФ</a:t>
            </a:r>
          </a:p>
          <a:p>
            <a:endParaRPr lang="ru-RU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Ø"/>
            </a:pPr>
            <a:endParaRPr lang="ru-RU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24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4</a:t>
            </a:fld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783834177"/>
              </p:ext>
            </p:extLst>
          </p:nvPr>
        </p:nvGraphicFramePr>
        <p:xfrm>
          <a:off x="4770636" y="2916535"/>
          <a:ext cx="5760640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661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493249296"/>
              </p:ext>
            </p:extLst>
          </p:nvPr>
        </p:nvGraphicFramePr>
        <p:xfrm>
          <a:off x="594172" y="3636615"/>
          <a:ext cx="9145016" cy="3456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1116335"/>
            <a:ext cx="8561139" cy="1296144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800" cap="none" dirty="0" smtClean="0">
                <a:latin typeface="+mn-lt"/>
                <a:cs typeface="Times New Roman" pitchFamily="18" charset="0"/>
              </a:rPr>
              <a:t>Порядок определения расчетной стоимости добытых полезных ископаемых</a:t>
            </a:r>
            <a:br>
              <a:rPr lang="ru-RU" sz="2800" cap="none" dirty="0" smtClean="0">
                <a:latin typeface="+mn-lt"/>
                <a:cs typeface="Times New Roman" pitchFamily="18" charset="0"/>
              </a:rPr>
            </a:br>
            <a:r>
              <a:rPr lang="ru-RU" sz="2800" cap="none" dirty="0" smtClean="0">
                <a:latin typeface="+mn-lt"/>
                <a:cs typeface="Times New Roman" pitchFamily="18" charset="0"/>
              </a:rPr>
              <a:t>Прямые расходы </a:t>
            </a:r>
            <a:endParaRPr lang="ru-RU" sz="2800" cap="none" dirty="0">
              <a:latin typeface="+mn-lt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212" y="2916535"/>
            <a:ext cx="8424935" cy="3747542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2">
                    <a:lumMod val="50000"/>
                  </a:schemeClr>
                </a:solidFill>
              </a:rPr>
              <a:t>Перечень прямых расходов организация устанавливает самостоятельно в учетной политике для целей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налогообложения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Пример прямых расходов: материальные расходы  на приобретение сырья и материалов (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пп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. 1 и 4 п. 1 ст. 254 НК РФ), расходы на оплату труда персонала обогатительной фабрики (ст. 255 НК РФ), суммы амортизации производственного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</a:rPr>
              <a:t>оборудования (ст. 256-259.2 НК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РФ)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001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004074622"/>
              </p:ext>
            </p:extLst>
          </p:nvPr>
        </p:nvGraphicFramePr>
        <p:xfrm>
          <a:off x="522164" y="4046450"/>
          <a:ext cx="10171236" cy="273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1116335"/>
            <a:ext cx="8561139" cy="1296144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800" cap="none" dirty="0" smtClean="0">
                <a:latin typeface="+mn-lt"/>
                <a:cs typeface="Times New Roman" pitchFamily="18" charset="0"/>
              </a:rPr>
              <a:t>Порядок определения расчетной стоимости добытых полезных ископаемых</a:t>
            </a:r>
            <a:br>
              <a:rPr lang="ru-RU" sz="2800" cap="none" dirty="0" smtClean="0">
                <a:latin typeface="+mn-lt"/>
                <a:cs typeface="Times New Roman" pitchFamily="18" charset="0"/>
              </a:rPr>
            </a:br>
            <a:r>
              <a:rPr lang="ru-RU" sz="2800" cap="none" dirty="0" smtClean="0">
                <a:latin typeface="+mn-lt"/>
                <a:cs typeface="Times New Roman" pitchFamily="18" charset="0"/>
              </a:rPr>
              <a:t>Косвенные расходы </a:t>
            </a:r>
            <a:endParaRPr lang="ru-RU" sz="2800" cap="none" dirty="0">
              <a:latin typeface="+mn-lt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212" y="2916535"/>
            <a:ext cx="8424935" cy="3747542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Расходы относятся к косвенным только при отсутствии реальной возможности отнесения их к прямым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2">
                    <a:lumMod val="50000"/>
                  </a:schemeClr>
                </a:solidFill>
              </a:rPr>
              <a:t>Косвенные расходы, связанные с добычей полезных ископаемых,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распределяются между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</a:rPr>
              <a:t>затратами на добычу полезных ископаемых и затратами на другую деятельность пропорционально доле прямых расходов, относящихся к добыче полезных ископаемых, в общей сумме прямых расходов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Сумма косвенных расходов полностью включается в формирование стоимости добытого полезного ископаемого в отчетном налоговом периоде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7" name="Деление 6"/>
          <p:cNvSpPr/>
          <p:nvPr/>
        </p:nvSpPr>
        <p:spPr>
          <a:xfrm>
            <a:off x="8155012" y="5292799"/>
            <a:ext cx="720080" cy="504056"/>
          </a:xfrm>
          <a:prstGeom prst="mathDivid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8" name="Умножение 7"/>
          <p:cNvSpPr/>
          <p:nvPr/>
        </p:nvSpPr>
        <p:spPr>
          <a:xfrm>
            <a:off x="6498828" y="5220791"/>
            <a:ext cx="648072" cy="648072"/>
          </a:xfrm>
          <a:prstGeom prst="mathMultiply">
            <a:avLst/>
          </a:prstGeom>
          <a:solidFill>
            <a:srgbClr val="B9CD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852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1116335"/>
            <a:ext cx="8561139" cy="1296144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800" cap="none" dirty="0" smtClean="0">
                <a:latin typeface="+mn-lt"/>
                <a:cs typeface="Times New Roman" pitchFamily="18" charset="0"/>
              </a:rPr>
              <a:t>Порядок определения расчетной стоимости добытых полезных ископаемых</a:t>
            </a:r>
            <a:br>
              <a:rPr lang="ru-RU" sz="2800" cap="none" dirty="0" smtClean="0">
                <a:latin typeface="+mn-lt"/>
                <a:cs typeface="Times New Roman" pitchFamily="18" charset="0"/>
              </a:rPr>
            </a:br>
            <a:r>
              <a:rPr lang="ru-RU" sz="2800" cap="none" dirty="0" smtClean="0">
                <a:latin typeface="+mn-lt"/>
                <a:cs typeface="Times New Roman" pitchFamily="18" charset="0"/>
              </a:rPr>
              <a:t>Судебная практика</a:t>
            </a:r>
            <a:endParaRPr lang="ru-RU" sz="2800" cap="none" dirty="0">
              <a:latin typeface="+mn-lt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7</a:t>
            </a:fld>
            <a:endParaRPr lang="ru-RU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866461081"/>
              </p:ext>
            </p:extLst>
          </p:nvPr>
        </p:nvGraphicFramePr>
        <p:xfrm>
          <a:off x="1170236" y="2700511"/>
          <a:ext cx="7992888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2130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648</TotalTime>
  <Words>424</Words>
  <Application>Microsoft Office PowerPoint</Application>
  <PresentationFormat>Произвольный</PresentationFormat>
  <Paragraphs>55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Present_FNS2012_A4</vt:lpstr>
      <vt:lpstr>  Правомерность и обоснованность отнесения налогоплательщиками – добывающими организациями расходов, понесенных при добыче полезных ископаемых, к прямым или косвенным расходам</vt:lpstr>
      <vt:lpstr>Перечень рассматриваемых вопросов</vt:lpstr>
      <vt:lpstr>Способы оценки стоимости добытых полезных ископаемых</vt:lpstr>
      <vt:lpstr>Порядок определения расчетной стоимости добытых полезных ископаемых </vt:lpstr>
      <vt:lpstr>Порядок определения расчетной стоимости добытых полезных ископаемых Прямые расходы </vt:lpstr>
      <vt:lpstr>Порядок определения расчетной стоимости добытых полезных ископаемых Косвенные расходы </vt:lpstr>
      <vt:lpstr>Порядок определения расчетной стоимости добытых полезных ископаемых Судебная практика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9975-00-713</dc:creator>
  <cp:lastModifiedBy>Хатьков Владислав Игоревич</cp:lastModifiedBy>
  <cp:revision>33</cp:revision>
  <dcterms:created xsi:type="dcterms:W3CDTF">2020-05-27T12:21:38Z</dcterms:created>
  <dcterms:modified xsi:type="dcterms:W3CDTF">2020-06-03T10:30:09Z</dcterms:modified>
</cp:coreProperties>
</file>